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79" r:id="rId1"/>
  </p:sldMasterIdLst>
  <p:notesMasterIdLst>
    <p:notesMasterId r:id="rId65"/>
  </p:notesMasterIdLst>
  <p:handoutMasterIdLst>
    <p:handoutMasterId r:id="rId66"/>
  </p:handoutMasterIdLst>
  <p:sldIdLst>
    <p:sldId id="2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stęp" id="{0211E44F-5C5A-4E48-B1FD-F9AB94DE0FD8}">
          <p14:sldIdLst>
            <p14:sldId id="293"/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/>
            <a:t>Quiz składa się z      pytań i jest skierowany do wszystkich uczestników wydarzenia</a:t>
          </a:r>
          <a:endParaRPr lang="en-US" b="1" dirty="0"/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/>
            <a:t>Pytania są zamknięte, jednokrotnego wyboru (z jedną poprawną odpowiedzią) </a:t>
          </a:r>
          <a:endParaRPr lang="en-US" b="1" dirty="0"/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/>
            <a:t>Łącznie do zdobycia jest      punktów </a:t>
          </a:r>
          <a:endParaRPr lang="en-US" b="1" dirty="0"/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/>
            <a:t>W przypadku zdobycia takiej samej ilości punktów przez więcej niż jednego uczestnika nastąpi dogrywka</a:t>
          </a:r>
          <a:endParaRPr lang="en-US" b="1" dirty="0"/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97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Quiz składa się z 31 pytań i jest skierowany do wszystkich uczestników</a:t>
          </a:r>
          <a:endParaRPr lang="en-US" b="1" dirty="0">
            <a:solidFill>
              <a:schemeClr val="bg1"/>
            </a:solidFill>
          </a:endParaRPr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Pytania są zamknięte, jednokrotnego wyboru (z jedną poprawną odpowiedzią) </a:t>
          </a:r>
          <a:endParaRPr lang="en-US" b="1" dirty="0">
            <a:solidFill>
              <a:schemeClr val="bg1"/>
            </a:solidFill>
          </a:endParaRPr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Łącznie do zdobycia jest 31 punktów </a:t>
          </a:r>
          <a:endParaRPr lang="en-US" b="1" dirty="0">
            <a:solidFill>
              <a:schemeClr val="bg1"/>
            </a:solidFill>
          </a:endParaRPr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W przypadku zdobycia takiej samej ilości punktów przez więcej niż jednego uczestnika nastąpi dogrywka</a:t>
          </a:r>
          <a:endParaRPr lang="en-US" b="1" dirty="0">
            <a:solidFill>
              <a:schemeClr val="bg1"/>
            </a:solidFill>
          </a:endParaRPr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114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2898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Quiz składa się z      pytań i jest skierowany do wszystkich uczestników wydarzenia</a:t>
          </a:r>
          <a:endParaRPr lang="en-US" sz="2100" b="1" kern="1200" dirty="0"/>
        </a:p>
      </dsp:txBody>
      <dsp:txXfrm>
        <a:off x="40780" y="69769"/>
        <a:ext cx="8515108" cy="753819"/>
      </dsp:txXfrm>
    </dsp:sp>
    <dsp:sp modelId="{83A52FCA-5E0F-4BCF-9DBF-0FB126BA965D}">
      <dsp:nvSpPr>
        <dsp:cNvPr id="0" name=""/>
        <dsp:cNvSpPr/>
      </dsp:nvSpPr>
      <dsp:spPr>
        <a:xfrm>
          <a:off x="0" y="92484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-1704332"/>
                <a:satOff val="-2273"/>
                <a:lumOff val="-67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704332"/>
                <a:satOff val="-2273"/>
                <a:lumOff val="-67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704332"/>
                <a:satOff val="-2273"/>
                <a:lumOff val="-67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Pytania są zamknięte, jednokrotnego wyboru (z jedną poprawną odpowiedzią) </a:t>
          </a:r>
          <a:endParaRPr lang="en-US" sz="2100" b="1" kern="1200" dirty="0"/>
        </a:p>
      </dsp:txBody>
      <dsp:txXfrm>
        <a:off x="40780" y="965629"/>
        <a:ext cx="8515108" cy="753819"/>
      </dsp:txXfrm>
    </dsp:sp>
    <dsp:sp modelId="{90B7061B-26D0-4B21-BE95-930F09C7FC56}">
      <dsp:nvSpPr>
        <dsp:cNvPr id="0" name=""/>
        <dsp:cNvSpPr/>
      </dsp:nvSpPr>
      <dsp:spPr>
        <a:xfrm>
          <a:off x="0" y="182070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-3408665"/>
                <a:satOff val="-4547"/>
                <a:lumOff val="-135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408665"/>
                <a:satOff val="-4547"/>
                <a:lumOff val="-135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408665"/>
                <a:satOff val="-4547"/>
                <a:lumOff val="-135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Łącznie do zdobycia jest      punktów </a:t>
          </a:r>
          <a:endParaRPr lang="en-US" sz="2100" b="1" kern="1200" dirty="0"/>
        </a:p>
      </dsp:txBody>
      <dsp:txXfrm>
        <a:off x="40780" y="1861489"/>
        <a:ext cx="8515108" cy="753819"/>
      </dsp:txXfrm>
    </dsp:sp>
    <dsp:sp modelId="{BE7F8E2D-BD9E-4357-AC76-274BCA069C05}">
      <dsp:nvSpPr>
        <dsp:cNvPr id="0" name=""/>
        <dsp:cNvSpPr/>
      </dsp:nvSpPr>
      <dsp:spPr>
        <a:xfrm>
          <a:off x="0" y="271656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W przypadku zdobycia takiej samej ilości punktów przez więcej niż jednego uczestnika nastąpi dogrywka</a:t>
          </a:r>
          <a:endParaRPr lang="en-US" sz="2100" b="1" kern="1200" dirty="0"/>
        </a:p>
      </dsp:txBody>
      <dsp:txXfrm>
        <a:off x="40780" y="2757349"/>
        <a:ext cx="8515108" cy="753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46876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Quiz składa się z 31 pytań i jest skierowany do wszystkich uczestników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81782"/>
        <a:ext cx="9948555" cy="645240"/>
      </dsp:txXfrm>
    </dsp:sp>
    <dsp:sp modelId="{83A52FCA-5E0F-4BCF-9DBF-0FB126BA965D}">
      <dsp:nvSpPr>
        <dsp:cNvPr id="0" name=""/>
        <dsp:cNvSpPr/>
      </dsp:nvSpPr>
      <dsp:spPr>
        <a:xfrm>
          <a:off x="0" y="813769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Pytania są zamknięte, jednokrotnego wyboru (z jedną poprawną odpowiedzią) 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848675"/>
        <a:ext cx="9948555" cy="645240"/>
      </dsp:txXfrm>
    </dsp:sp>
    <dsp:sp modelId="{90B7061B-26D0-4B21-BE95-930F09C7FC56}">
      <dsp:nvSpPr>
        <dsp:cNvPr id="0" name=""/>
        <dsp:cNvSpPr/>
      </dsp:nvSpPr>
      <dsp:spPr>
        <a:xfrm>
          <a:off x="0" y="1580662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Łącznie do zdobycia jest 31 punktów 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1615568"/>
        <a:ext cx="9948555" cy="645240"/>
      </dsp:txXfrm>
    </dsp:sp>
    <dsp:sp modelId="{BE7F8E2D-BD9E-4357-AC76-274BCA069C05}">
      <dsp:nvSpPr>
        <dsp:cNvPr id="0" name=""/>
        <dsp:cNvSpPr/>
      </dsp:nvSpPr>
      <dsp:spPr>
        <a:xfrm>
          <a:off x="0" y="2347554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W przypadku zdobycia takiej samej ilości punktów przez więcej niż jednego uczestnika nastąpi dogrywka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2382460"/>
        <a:ext cx="9948555" cy="64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D788891-9A5B-4D39-9E24-A82F09128A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A6C996-0B56-4C70-893A-593A22550D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8468F-543D-4162-B079-EF57F005E50F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189381-7BB9-4F34-846A-5CAB31DAE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DCEA75D-51BA-47B0-AEA7-3182BCE43D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35BEA-A146-4F71-9542-27B22FA0E9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88967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4DA27-545B-4C93-BD88-E575E55A8411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D86B5-E44C-440B-ABF3-41FC7CE12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5724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17.02.2022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48A54F63-5B5B-4BFB-9285-ABFCE5D252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B497BBD-01B0-4362-AFA1-57A37F6BAE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4587E8D-8477-4CFF-970E-524F7EE31C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0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46052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02086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462131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21350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453052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474667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0029-1A93-4B0F-A8F8-FCDE670A315D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4930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6E2A-E0BB-4D7D-956E-18ACAB3D822E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99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FE1C3A-2F7E-4106-8054-0A64A4C5A3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944880"/>
          </a:xfr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Zasady Quizu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4B643B-EE0A-4A46-A6EA-02F160EB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22-5725-4236-B216-376920EF615F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2EAD7D-7399-4A85-9A1D-1E0C250F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CA85E1-1D51-40EA-9AA6-F9B930F8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8BF-A2C3-4EE4-9FCB-FA455234680B}" type="slidenum">
              <a:rPr lang="pl-PL" smtClean="0"/>
              <a:t>‹#›</a:t>
            </a:fld>
            <a:endParaRPr lang="pl-PL"/>
          </a:p>
        </p:txBody>
      </p:sp>
      <p:graphicFrame>
        <p:nvGraphicFramePr>
          <p:cNvPr id="7" name="Shape 239">
            <a:extLst>
              <a:ext uri="{FF2B5EF4-FFF2-40B4-BE49-F238E27FC236}">
                <a16:creationId xmlns:a16="http://schemas.microsoft.com/office/drawing/2014/main" id="{638A761A-2562-4742-A9FA-F1BB0E5EB9C7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399029141"/>
              </p:ext>
            </p:extLst>
          </p:nvPr>
        </p:nvGraphicFramePr>
        <p:xfrm>
          <a:off x="677334" y="1930400"/>
          <a:ext cx="8596668" cy="358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5BBAE1E9-C533-428D-82E2-109C119BBB7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E2FA743D-FABD-4A99-917B-CD84537D2DD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3338DD9E-9464-42A1-8BE7-167E1481843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943951C6-179B-463A-BE5F-5993077844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08218" y="2059565"/>
            <a:ext cx="1266038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  <p:sp>
        <p:nvSpPr>
          <p:cNvPr id="15" name="Symbol zastępczy tekstu 11">
            <a:extLst>
              <a:ext uri="{FF2B5EF4-FFF2-40B4-BE49-F238E27FC236}">
                <a16:creationId xmlns:a16="http://schemas.microsoft.com/office/drawing/2014/main" id="{64581349-101D-4E5A-9BD8-343308C952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2408" y="3929553"/>
            <a:ext cx="1285434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356139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0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581874"/>
            <a:ext cx="8804564" cy="19529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5795"/>
            <a:ext cx="10515600" cy="27698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53C379E-B119-4A2B-8D6B-441D143760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199B6030-CD37-4B89-8F01-7FA7EC98D179}"/>
              </a:ext>
            </a:extLst>
          </p:cNvPr>
          <p:cNvSpPr/>
          <p:nvPr userDrawn="1"/>
        </p:nvSpPr>
        <p:spPr>
          <a:xfrm>
            <a:off x="0" y="5556488"/>
            <a:ext cx="12192000" cy="10640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1B03848C-8603-47DC-AB29-2A3110179C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624" y="4938475"/>
            <a:ext cx="2010247" cy="2010247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E658429A-B972-4FC9-AEBA-33268329196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701" y="5632926"/>
            <a:ext cx="5697820" cy="987591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4B8BD220-B9A1-467B-82E6-29F1DC6E793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322" y="2068043"/>
            <a:ext cx="597036" cy="3594919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3B2B5EF0-3D2C-4CE4-B320-0DC5056CB8E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4" y="2059729"/>
            <a:ext cx="597036" cy="359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32275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F2835C-7EF6-4390-9BAC-CB8154EC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208503-5EDE-4F5F-B6E1-375E3EE5D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465418-62DA-48CE-BD12-4961BA7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88F6-7F9A-48F8-A2AA-E46E32FBB32B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709FC5-42E3-45F1-B403-131E2E53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126FC4-8248-4878-BA84-20699A00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2D07-663A-4EED-9326-359825A29D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37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32A-9A83-47B5-BAB0-8ED514783E0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653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99C0-5487-41CC-9AAE-32074EFC6A0D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0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9B58-4F1C-4F99-B607-DA8E784732FF}" type="datetime1">
              <a:rPr lang="pl-PL" smtClean="0"/>
              <a:t>17.02.2022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76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A814-4D0E-47DF-86C5-AA17D173A6D5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35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459-03F1-4105-BE0A-204AC48E8641}" type="datetime1">
              <a:rPr lang="pl-PL" smtClean="0"/>
              <a:t>17.02.2022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417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0FA0-118E-446C-ADEA-11822DBD41DC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4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52999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05127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  <p:sldLayoutId id="2147484091" r:id="rId12"/>
    <p:sldLayoutId id="2147484092" r:id="rId13"/>
    <p:sldLayoutId id="2147484093" r:id="rId14"/>
    <p:sldLayoutId id="2147484094" r:id="rId15"/>
    <p:sldLayoutId id="2147484095" r:id="rId16"/>
    <p:sldLayoutId id="2147484096" r:id="rId17"/>
    <p:sldLayoutId id="2147483906" r:id="rId18"/>
    <p:sldLayoutId id="2147483760" r:id="rId19"/>
    <p:sldLayoutId id="2147484097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5CED52-C7D9-4850-A71F-AD9FD2D2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285" y="484558"/>
            <a:ext cx="8526924" cy="1654959"/>
          </a:xfrm>
        </p:spPr>
        <p:txBody>
          <a:bodyPr anchor="ctr">
            <a:noAutofit/>
          </a:bodyPr>
          <a:lstStyle/>
          <a:p>
            <a:pPr algn="ctr"/>
            <a:r>
              <a:rPr lang="pl-PL" sz="4000" b="1" dirty="0"/>
              <a:t>Quiz o Unii Europejskiej</a:t>
            </a:r>
          </a:p>
        </p:txBody>
      </p:sp>
      <p:graphicFrame>
        <p:nvGraphicFramePr>
          <p:cNvPr id="8" name="Shape 239">
            <a:extLst>
              <a:ext uri="{FF2B5EF4-FFF2-40B4-BE49-F238E27FC236}">
                <a16:creationId xmlns:a16="http://schemas.microsoft.com/office/drawing/2014/main" id="{9C051088-7186-49BB-B49A-2F3C73F12B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9110303"/>
              </p:ext>
            </p:extLst>
          </p:nvPr>
        </p:nvGraphicFramePr>
        <p:xfrm>
          <a:off x="1078719" y="2139518"/>
          <a:ext cx="10018367" cy="310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04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ED1D7A-10D1-4BF2-8CE0-28901FBB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5/31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 procent ludności całego świata zamieszkuje UE?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ACC09A-BFE7-4040-9C81-41C9F4D7B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20 %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18 %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12 %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7 %</a:t>
            </a:r>
          </a:p>
        </p:txBody>
      </p:sp>
    </p:spTree>
    <p:extLst>
      <p:ext uri="{BB962C8B-B14F-4D97-AF65-F5344CB8AC3E}">
        <p14:creationId xmlns:p14="http://schemas.microsoft.com/office/powerpoint/2010/main" val="3003408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21059E-910A-4502-BA01-79B7C8FE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5/31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 procent ludności całego świata zamieszkuje UE?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BEA7222-0251-425E-9138-CAF1F7CF6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7 %</a:t>
            </a:r>
          </a:p>
        </p:txBody>
      </p:sp>
    </p:spTree>
    <p:extLst>
      <p:ext uri="{BB962C8B-B14F-4D97-AF65-F5344CB8AC3E}">
        <p14:creationId xmlns:p14="http://schemas.microsoft.com/office/powerpoint/2010/main" val="290448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2CAA16-D8A9-4D55-92F5-2AF6E53A8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6/31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Co decyduje o wysokości składki wpłacanej do unijnego budżetu?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391325-AAEF-41BA-B8CE-6E4A3EF4A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Jest ona wyliczana na podstawie wielkości gopodarki, m.in. dochodu narodowego brutto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Jest ona wyliczana w oparciu o liczbę mieszkańców danego kraju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Dla każdego kraju jest stała i ustalana przy okazji uchwalania budżetu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Jest ona wyliczana w oparciu o liczbę płodów rolnych danego kraju</a:t>
            </a:r>
          </a:p>
        </p:txBody>
      </p:sp>
    </p:spTree>
    <p:extLst>
      <p:ext uri="{BB962C8B-B14F-4D97-AF65-F5344CB8AC3E}">
        <p14:creationId xmlns:p14="http://schemas.microsoft.com/office/powerpoint/2010/main" val="146718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4EC0AC-1375-4239-B8F7-F57C2482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6/31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Co decyduje o wysokości składki wpłacanej do unijnego budżetu?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9D4236-F405-48F4-8B6F-B92E21481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Jest ona wyliczana na podstawie wielkości gopodarki, m.in. dochodu narodowego brutto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405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4C93F-D657-4B6D-BDDB-BFFBAA56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7/31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Która z wymienionych instytucji nie ma w Brukseli swojej siedziby głównej?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67FAAAB-F1AF-42CD-81AA-396EB0A1A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Komitet Regionów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Komitet Ekonomiczno-Społeczny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Rada Unii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Parlament Europejski</a:t>
            </a:r>
          </a:p>
        </p:txBody>
      </p:sp>
    </p:spTree>
    <p:extLst>
      <p:ext uri="{BB962C8B-B14F-4D97-AF65-F5344CB8AC3E}">
        <p14:creationId xmlns:p14="http://schemas.microsoft.com/office/powerpoint/2010/main" val="1028548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44F895-BB96-4C5A-B79C-D2D92185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7/31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Która z wymienionych instytucji nie ma w Brukseli swojej siedziby głównej?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EE64A8-5850-4FDC-A831-8B77EE6BA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Parlament Europejski</a:t>
            </a:r>
          </a:p>
        </p:txBody>
      </p:sp>
    </p:spTree>
    <p:extLst>
      <p:ext uri="{BB962C8B-B14F-4D97-AF65-F5344CB8AC3E}">
        <p14:creationId xmlns:p14="http://schemas.microsoft.com/office/powerpoint/2010/main" val="102533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F9053B-77F1-44F8-92EB-F2A47739E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8/31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Która z wymienionych osób, nie była jednym z ojców założycieli Unii Europejskiej: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E736515-CBB0-44A2-A918-4468A10FD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Paul Henri Spaak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Robert Schuman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Alcide de Gasperi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Georges Pompidou</a:t>
            </a:r>
          </a:p>
        </p:txBody>
      </p:sp>
    </p:spTree>
    <p:extLst>
      <p:ext uri="{BB962C8B-B14F-4D97-AF65-F5344CB8AC3E}">
        <p14:creationId xmlns:p14="http://schemas.microsoft.com/office/powerpoint/2010/main" val="3529120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E4FB96-CCD5-49C1-9FC2-D0D8EFF38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8/31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Która z wymienionych osób, nie była jednym z ojców założycieli Unii Europejskiej: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FFF360F-AB65-479A-8292-482CB5AF3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Georges Pompidou</a:t>
            </a:r>
          </a:p>
        </p:txBody>
      </p:sp>
    </p:spTree>
    <p:extLst>
      <p:ext uri="{BB962C8B-B14F-4D97-AF65-F5344CB8AC3E}">
        <p14:creationId xmlns:p14="http://schemas.microsoft.com/office/powerpoint/2010/main" val="2985996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442F4-BFE2-4299-8769-031434B1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9/31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wymienionych krajów przystąpił do Unii Europejskiej przed rokiem 2004?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6379F4-5B41-4B29-B55B-AAF452A34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Węgry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Cypr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Rumunia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Szwecja</a:t>
            </a:r>
          </a:p>
        </p:txBody>
      </p:sp>
    </p:spTree>
    <p:extLst>
      <p:ext uri="{BB962C8B-B14F-4D97-AF65-F5344CB8AC3E}">
        <p14:creationId xmlns:p14="http://schemas.microsoft.com/office/powerpoint/2010/main" val="929635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5CF48C-5953-4DEB-9D71-3E01105EA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9/31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wymienionych krajów przystąpił do Unii Europejskiej przed rokiem 2004?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81C0535-D16F-4FFD-ABD3-0018A59CA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Szwecja</a:t>
            </a:r>
          </a:p>
        </p:txBody>
      </p:sp>
    </p:spTree>
    <p:extLst>
      <p:ext uri="{BB962C8B-B14F-4D97-AF65-F5344CB8AC3E}">
        <p14:creationId xmlns:p14="http://schemas.microsoft.com/office/powerpoint/2010/main" val="142084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502E4-2A0F-4F3F-8848-4E688E819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Władzę sądowniczą Unii Europejskiej pełni: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2C1459-41E2-4961-A773-AA4EFFDD7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Europejski Trybunał Praw Człowieka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Trybunał Sprawiedliwości Unii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Trybunał Konstytucyjny w Karlsruhe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Trybunał Konstytucyjny w Warszawie</a:t>
            </a:r>
          </a:p>
        </p:txBody>
      </p:sp>
    </p:spTree>
    <p:extLst>
      <p:ext uri="{BB962C8B-B14F-4D97-AF65-F5344CB8AC3E}">
        <p14:creationId xmlns:p14="http://schemas.microsoft.com/office/powerpoint/2010/main" val="2782165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69F6E7-F82C-4ED8-8AD1-9982BF02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10/31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Co jest symbolem waluty europejskiej (euro)?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ED108A-196A-4893-A2E3-78F2011B1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grecka litera epsilon przecięta jedną poziomą linią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grecka litera epsilon przecięta dwiema pionowymi liniami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grecka litera epsilon przecięta jedną pionową linią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grecka litera epsilon przecięta dwiema poziomymi liniami</a:t>
            </a:r>
          </a:p>
        </p:txBody>
      </p:sp>
    </p:spTree>
    <p:extLst>
      <p:ext uri="{BB962C8B-B14F-4D97-AF65-F5344CB8AC3E}">
        <p14:creationId xmlns:p14="http://schemas.microsoft.com/office/powerpoint/2010/main" val="865630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E2F09D-AB9C-4BBE-ACB9-68DDEFBF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10/31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Co jest symbolem waluty europejskiej (euro)?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CBD2006-4278-4F9A-B6EC-0CEFA11D7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grecka litera epsilon przecięta dwiema poziomymi liniami</a:t>
            </a:r>
          </a:p>
        </p:txBody>
      </p:sp>
    </p:spTree>
    <p:extLst>
      <p:ext uri="{BB962C8B-B14F-4D97-AF65-F5344CB8AC3E}">
        <p14:creationId xmlns:p14="http://schemas.microsoft.com/office/powerpoint/2010/main" val="4268835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E982AD-954C-4230-8B24-7242A694A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11/31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Dzień Europy obchodzimy 9 maja. Na pamiątkę jakiego wydarzenia ustanowiono ten dzień?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9965A1-13FB-479F-9F54-E6388D601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podpisania planu Schumana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podpisania planu Marshalla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zakończenia drugiej wojny światowej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powstania Europejskiej Wspólnoty Węgla i Stali</a:t>
            </a:r>
          </a:p>
        </p:txBody>
      </p:sp>
    </p:spTree>
    <p:extLst>
      <p:ext uri="{BB962C8B-B14F-4D97-AF65-F5344CB8AC3E}">
        <p14:creationId xmlns:p14="http://schemas.microsoft.com/office/powerpoint/2010/main" val="104048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B893E-2A49-49EB-A3E6-1730A113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11/31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Dzień Europy obchodzimy 9 maja. Na pamiątkę jakiego wydarzenia ustanowiono ten dzień?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BC1456-031B-4C51-B29B-9DC67028E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podpisania planu Schumana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32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D3CF77-6CE7-42A7-AEE8-8F80D6E4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12/31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krajów unijnych nie przyjęło euro jako swojej waluty: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BA9BFCF-94EC-42D7-A474-21E8C479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Estonia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Słowacja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Cypr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Dania</a:t>
            </a:r>
          </a:p>
        </p:txBody>
      </p:sp>
    </p:spTree>
    <p:extLst>
      <p:ext uri="{BB962C8B-B14F-4D97-AF65-F5344CB8AC3E}">
        <p14:creationId xmlns:p14="http://schemas.microsoft.com/office/powerpoint/2010/main" val="37313397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0CDD02-6D31-4A66-9F20-6866398F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12/31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krajów unijnych nie przyjęło euro jako swojej waluty: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4F3566-82A5-42B7-BC41-3E957636C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Dania</a:t>
            </a:r>
          </a:p>
        </p:txBody>
      </p:sp>
    </p:spTree>
    <p:extLst>
      <p:ext uri="{BB962C8B-B14F-4D97-AF65-F5344CB8AC3E}">
        <p14:creationId xmlns:p14="http://schemas.microsoft.com/office/powerpoint/2010/main" val="19463625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823B6A-ED93-4816-A920-8AB677EC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13/31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Krajem, który dwukrotnie odrzucił członkostwo w UE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4F71E1E-A5A9-47E1-A34C-3ED7A9634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Francja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Islandia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Grecja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Norwegia</a:t>
            </a:r>
          </a:p>
        </p:txBody>
      </p:sp>
    </p:spTree>
    <p:extLst>
      <p:ext uri="{BB962C8B-B14F-4D97-AF65-F5344CB8AC3E}">
        <p14:creationId xmlns:p14="http://schemas.microsoft.com/office/powerpoint/2010/main" val="3731795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5BDF08-4D65-4C6A-BD54-DD8108B48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13/31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Krajem, który dwukrotnie odrzucił członkostwo w UE jest: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818716B-FA0C-4BC4-91F1-A10A176D6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Norwegia</a:t>
            </a:r>
          </a:p>
        </p:txBody>
      </p:sp>
    </p:spTree>
    <p:extLst>
      <p:ext uri="{BB962C8B-B14F-4D97-AF65-F5344CB8AC3E}">
        <p14:creationId xmlns:p14="http://schemas.microsoft.com/office/powerpoint/2010/main" val="4089129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BEDC39-E9D6-4F31-8F15-0847992D6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14/31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nie należy do Unii Europejskiej: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83BE753-03F8-41A9-8D96-2795CC288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Finlandia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Szwecja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Islandia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Austria</a:t>
            </a:r>
          </a:p>
        </p:txBody>
      </p:sp>
    </p:spTree>
    <p:extLst>
      <p:ext uri="{BB962C8B-B14F-4D97-AF65-F5344CB8AC3E}">
        <p14:creationId xmlns:p14="http://schemas.microsoft.com/office/powerpoint/2010/main" val="3869548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DA399-206F-4B50-A760-1992C1B9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14/31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nie należy do Unii Europejskiej: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664EE3-F6B0-4834-B956-16A47E4E4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Islandia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3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2B1EE-6CED-4F0F-9208-16EFE3B3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Władzę sądowniczą Unii Europejskiej pełni: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8674C18-3C3A-442B-882E-FC5C02089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Trybunał Sprawiedliwości Unii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53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85FDF7-043A-4E67-9240-D6C21EBB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15/31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Do obszaru Schengen nie należy: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63D63B-F840-436B-884F-AE85C2A2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Norwegia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Węgry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Francja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Wielka Brytania</a:t>
            </a:r>
          </a:p>
        </p:txBody>
      </p:sp>
    </p:spTree>
    <p:extLst>
      <p:ext uri="{BB962C8B-B14F-4D97-AF65-F5344CB8AC3E}">
        <p14:creationId xmlns:p14="http://schemas.microsoft.com/office/powerpoint/2010/main" val="1408902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F5A482-F096-4A5E-94F5-7DA93B5BD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15/31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Do obszaru Schengen nie należy: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B2F3E9-251C-4FD2-AE5D-1BDE5962C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Wielka Brytania</a:t>
            </a:r>
          </a:p>
        </p:txBody>
      </p:sp>
    </p:spTree>
    <p:extLst>
      <p:ext uri="{BB962C8B-B14F-4D97-AF65-F5344CB8AC3E}">
        <p14:creationId xmlns:p14="http://schemas.microsoft.com/office/powerpoint/2010/main" val="960990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B32AE1-6A17-4151-A6A8-C0BC291BC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16/31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 długo trwa prezydencja (przewodnictwo) w Unii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CBAE9B1-3A5F-42FE-A160-B83A35371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3 miesiące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6 miesięcy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12 miesięcy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24 miesiące</a:t>
            </a:r>
          </a:p>
        </p:txBody>
      </p:sp>
    </p:spTree>
    <p:extLst>
      <p:ext uri="{BB962C8B-B14F-4D97-AF65-F5344CB8AC3E}">
        <p14:creationId xmlns:p14="http://schemas.microsoft.com/office/powerpoint/2010/main" val="3973530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D6F899-7A3E-4DA5-B870-6E9E514D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16/31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 długo trwa prezydencja (przewodnictwo) w Unii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C778B9-FE0B-49EE-8C79-BD0E2A85F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6 miesięcy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31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95870-D6EC-4638-8178-AD8E8A9C9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17/31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 ilu miastach ma swą siedzibę Parlament Europejski?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3620BCE-B912-4AFF-A6C1-E856DF8C8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jednym - w Brukseli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dwóch - w Brukseli i Strasburgu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 dwóch - w Brukseli i Luksemburgu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trzech - w Brukseli, Strasburgu i Luksemburgu</a:t>
            </a:r>
          </a:p>
        </p:txBody>
      </p:sp>
    </p:spTree>
    <p:extLst>
      <p:ext uri="{BB962C8B-B14F-4D97-AF65-F5344CB8AC3E}">
        <p14:creationId xmlns:p14="http://schemas.microsoft.com/office/powerpoint/2010/main" val="2235937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110EC4-D607-4BBF-91D7-1E156730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17/31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 ilu miastach ma swą siedzibę Parlament Europejski?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ABA4BC-649F-432D-8609-C141DD469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 trzech - w Brukseli, Strasburgu i Luksemburgu</a:t>
            </a:r>
          </a:p>
        </p:txBody>
      </p:sp>
    </p:spTree>
    <p:extLst>
      <p:ext uri="{BB962C8B-B14F-4D97-AF65-F5344CB8AC3E}">
        <p14:creationId xmlns:p14="http://schemas.microsoft.com/office/powerpoint/2010/main" val="32592944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23D64F-CBC1-4518-AA5D-EEBD4521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18/31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Ilu urzędników zatrudnionych jest w instytucjach Unii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77D4B78-78C5-4689-8D82-58AA702F2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23 tys.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55 tys.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88 tys.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180 tys.</a:t>
            </a:r>
          </a:p>
        </p:txBody>
      </p:sp>
    </p:spTree>
    <p:extLst>
      <p:ext uri="{BB962C8B-B14F-4D97-AF65-F5344CB8AC3E}">
        <p14:creationId xmlns:p14="http://schemas.microsoft.com/office/powerpoint/2010/main" val="36673337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C130C6-551D-4546-AB49-0ED43FE7B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18/31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Ilu urzędników zatrudnionych jest w instytucjach Unii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3215C0-79D1-4753-B6F9-6A7482F2C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55 tys.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732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4DFE2E-B854-40DC-8496-25E48D5E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19/31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Gdzie znajduje się siedziba Europejskiego Banku Centralnego?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3D03B6-419C-4A42-ADDF-5BB661A29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we Frankfurcie nad Menem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we Frankfurcie nad Odrą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 Brukseli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Londynie</a:t>
            </a:r>
          </a:p>
        </p:txBody>
      </p:sp>
    </p:spTree>
    <p:extLst>
      <p:ext uri="{BB962C8B-B14F-4D97-AF65-F5344CB8AC3E}">
        <p14:creationId xmlns:p14="http://schemas.microsoft.com/office/powerpoint/2010/main" val="6237058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37EFE8-C092-4E3B-A4D6-3CD43F1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19/31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Gdzie znajduje się siedziba Europejskiego Banku Centralnego?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F95664-6B9B-4F2F-8BBF-142194EFA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we Frankfurcie nad Menem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7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3297FA-0205-42F8-AD9D-46F392279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 ilu państwach Unii euro jest obowiązującą walutą?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AA0EE3-3A32-4401-A3E5-43DBE28D2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10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12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15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19</a:t>
            </a:r>
          </a:p>
        </p:txBody>
      </p:sp>
    </p:spTree>
    <p:extLst>
      <p:ext uri="{BB962C8B-B14F-4D97-AF65-F5344CB8AC3E}">
        <p14:creationId xmlns:p14="http://schemas.microsoft.com/office/powerpoint/2010/main" val="8323656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5EF9D9-554E-456D-A1BA-0E56DBF1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20/31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Kto był pierwszym ambasadorem Polski przy Komisji Wspólnot Europejskich?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A96EC2-DE5F-4F07-A53B-011A47316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Jacek Saryusz-Wolski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Bronisław Geremek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Jan Truszczyński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Jan Kułakowski</a:t>
            </a:r>
          </a:p>
        </p:txBody>
      </p:sp>
    </p:spTree>
    <p:extLst>
      <p:ext uri="{BB962C8B-B14F-4D97-AF65-F5344CB8AC3E}">
        <p14:creationId xmlns:p14="http://schemas.microsoft.com/office/powerpoint/2010/main" val="2170116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325E11-0C35-40D0-BF9E-CF063C44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20/31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Kto był pierwszym ambasadorem Polski przy Komisji Wspólnot Europejskich?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ED22618-1FEA-4FFD-82C9-5E677999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Jan Kułakowski</a:t>
            </a:r>
          </a:p>
        </p:txBody>
      </p:sp>
    </p:spTree>
    <p:extLst>
      <p:ext uri="{BB962C8B-B14F-4D97-AF65-F5344CB8AC3E}">
        <p14:creationId xmlns:p14="http://schemas.microsoft.com/office/powerpoint/2010/main" val="16785843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FB4CF-93BA-4C5F-9594-6EC25BD4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21/31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 2014 roku Donald Tusk objął stanowisko, które nieformalnie określa się jako "prezydent Europy". O jaką funkcję chodzi?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70C480-9C8C-447A-BD57-13AB5A5F7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Przewodniczący Komisji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Przewodniczący Rady Europy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Przewodniczący Rady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Przewodniczący Trybunału Sprawiedliwości Unii Europejskiej</a:t>
            </a:r>
          </a:p>
        </p:txBody>
      </p:sp>
    </p:spTree>
    <p:extLst>
      <p:ext uri="{BB962C8B-B14F-4D97-AF65-F5344CB8AC3E}">
        <p14:creationId xmlns:p14="http://schemas.microsoft.com/office/powerpoint/2010/main" val="24541891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E343A1-066B-49F0-9DDC-4173EDD7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21/31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 2014 roku Donald Tusk objął stanowisko, które nieformalnie określa się jako "prezydent Europy". O jaką funkcję chodzi?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95CAA8-95CB-4C81-8E66-5172B382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Przewodniczący Rady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571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69B180-2E65-4D78-B14E-60BA07861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22/31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Muzyka do hymnu UE powstała na podstawie utworu: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DBF8EE-2349-4AB3-906C-D4371CA7C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Jana Sebastiana Bacha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Amadeusza Mozarta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Krzysztofa Pendereckiego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Ludwika van Beethovena</a:t>
            </a:r>
          </a:p>
        </p:txBody>
      </p:sp>
    </p:spTree>
    <p:extLst>
      <p:ext uri="{BB962C8B-B14F-4D97-AF65-F5344CB8AC3E}">
        <p14:creationId xmlns:p14="http://schemas.microsoft.com/office/powerpoint/2010/main" val="37277622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C588E0-E4A6-4FD5-86BE-53CBDC61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22/31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Muzyka do hymnu UE powstała na podstawie utworu: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19F25F-7D8E-4658-BD4E-654069156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Ludwika van Beethovena</a:t>
            </a:r>
          </a:p>
        </p:txBody>
      </p:sp>
    </p:spTree>
    <p:extLst>
      <p:ext uri="{BB962C8B-B14F-4D97-AF65-F5344CB8AC3E}">
        <p14:creationId xmlns:p14="http://schemas.microsoft.com/office/powerpoint/2010/main" val="7733266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9A3796-0B32-4362-B7EC-873E907A4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23/31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Od którego roku używana jest nazwa Unia Europejska?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855B82-5045-499C-9BCC-778594F7C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od 1974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od 1960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od 1997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od 1993 r.</a:t>
            </a:r>
          </a:p>
        </p:txBody>
      </p:sp>
    </p:spTree>
    <p:extLst>
      <p:ext uri="{BB962C8B-B14F-4D97-AF65-F5344CB8AC3E}">
        <p14:creationId xmlns:p14="http://schemas.microsoft.com/office/powerpoint/2010/main" val="40854999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804080-AD78-4EFF-84F6-ABDA86DE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23/31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Od którego roku używana jest nazwa Unia Europejska?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F444278-BA2B-407A-9711-4CD75838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od 1993 r.</a:t>
            </a:r>
          </a:p>
        </p:txBody>
      </p:sp>
    </p:spTree>
    <p:extLst>
      <p:ext uri="{BB962C8B-B14F-4D97-AF65-F5344CB8AC3E}">
        <p14:creationId xmlns:p14="http://schemas.microsoft.com/office/powerpoint/2010/main" val="153714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71494E-1CEC-4D3E-90EA-39B059DF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24/31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trwa kadencja przewodniczącego Rady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82EC582-4C85-4B70-AEAE-407B83E20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1 rok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2 lata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2 lata 6 miesięcy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4 lata</a:t>
            </a:r>
          </a:p>
        </p:txBody>
      </p:sp>
    </p:spTree>
    <p:extLst>
      <p:ext uri="{BB962C8B-B14F-4D97-AF65-F5344CB8AC3E}">
        <p14:creationId xmlns:p14="http://schemas.microsoft.com/office/powerpoint/2010/main" val="32924421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93A159-8BA5-423E-A7E5-C1D976B68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24/31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trwa kadencja przewodniczącego Rady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2269C1-1C6A-4486-89EF-F600AF15B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2 lata 6 miesięcy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03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A981B-AA60-4E54-9CD0-E1E5A12F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 ilu państwach Unii euro jest obowiązującą walutą?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2AD13FF-B7FF-43C2-868C-C1E999448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837401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D16247-0323-4ECC-B858-CBCC6F20C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25/31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Obecnie przewodniczącym Komisji Europejskiej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06BF1A-4CEE-4358-950C-792FC18FF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Donald Tusk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José Manuel Barroso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Federica </a:t>
            </a:r>
            <a:r>
              <a:rPr lang="pl-PL" b="0" i="0" u="none" strike="noStrike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Mogherini</a:t>
            </a:r>
            <a:endParaRPr lang="pl-PL" b="0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Ursula</a:t>
            </a:r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von der </a:t>
            </a:r>
            <a:r>
              <a:rPr lang="pl-PL" b="0" i="0" u="none" strike="noStrike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Leyen</a:t>
            </a:r>
            <a:endParaRPr lang="pl-PL" b="0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2352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093C09-380A-43FB-B9AB-D8C4D990A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25/31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Obecnie przewodniczącym Komisji Europejskiej jest: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95F78F7-F064-463D-ACBE-F784C76FB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Ursula</a:t>
            </a:r>
            <a:r>
              <a:rPr lang="pl-PL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 von der </a:t>
            </a:r>
            <a:r>
              <a:rPr lang="pl-PL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Leyen</a:t>
            </a:r>
            <a:endParaRPr lang="pl-PL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825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4112FD-AAF9-4ED1-9A08-03EBBF466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26/31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Instytucją wydającą dyrektywy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92C222A-AF08-4301-93B4-941A7681B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Rada Europy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Rada Unii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Parlament Europejski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wszystkie wyżej wymienione</a:t>
            </a:r>
          </a:p>
        </p:txBody>
      </p:sp>
    </p:spTree>
    <p:extLst>
      <p:ext uri="{BB962C8B-B14F-4D97-AF65-F5344CB8AC3E}">
        <p14:creationId xmlns:p14="http://schemas.microsoft.com/office/powerpoint/2010/main" val="26361371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810D27-FFE4-44F2-9B28-951F3D29F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26/31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Instytucją wydającą dyrektywy jest: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06B088-5CF5-4B16-A1E2-C4185CB8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Rada Unii Europejskiej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388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3F233-B1AC-4E1D-B5AF-6B0EF780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27/31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Kto wybiera przewodniczącego Komisji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2FDB4B-F255-4BE9-9793-48EEA7316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Parlament Europejski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Rządy państw członkowskich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Parlamenty państw członkowskich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Rada Unii Europejskiej</a:t>
            </a:r>
          </a:p>
        </p:txBody>
      </p:sp>
    </p:spTree>
    <p:extLst>
      <p:ext uri="{BB962C8B-B14F-4D97-AF65-F5344CB8AC3E}">
        <p14:creationId xmlns:p14="http://schemas.microsoft.com/office/powerpoint/2010/main" val="1399769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A82D8B-74A1-4462-8FF8-F69CA2779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27/31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Kto wybiera przewodniczącego Komisji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E8AE91-C8B7-4CD6-881D-B1F2B580C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Parlament Europejski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7897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689208-F50F-4783-A5B5-29D171F30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28/31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dołączyło do Unii Europejskiej jako ostatnie?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28B108-74DB-47DD-B54E-72EEF48D0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Cypr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Bułgaria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Rumunia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Chorwacja</a:t>
            </a:r>
          </a:p>
        </p:txBody>
      </p:sp>
    </p:spTree>
    <p:extLst>
      <p:ext uri="{BB962C8B-B14F-4D97-AF65-F5344CB8AC3E}">
        <p14:creationId xmlns:p14="http://schemas.microsoft.com/office/powerpoint/2010/main" val="27383570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33CBFD-98FA-47A0-B43D-63505717C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28/31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dołączyło do Unii Europejskiej jako ostatnie?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B8F063-FD89-403A-92CB-067C75DD0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Chorwacja</a:t>
            </a:r>
          </a:p>
        </p:txBody>
      </p:sp>
    </p:spTree>
    <p:extLst>
      <p:ext uri="{BB962C8B-B14F-4D97-AF65-F5344CB8AC3E}">
        <p14:creationId xmlns:p14="http://schemas.microsoft.com/office/powerpoint/2010/main" val="31955383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1EB53A-3E7D-4174-B09E-5AD73F7C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29/31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polskich polityków nie był unijnym komisarzem: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9CF03A-E5A6-4DC9-A806-CB5EC1B05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Jerzy Buzek</a:t>
            </a:r>
          </a:p>
          <a:p>
            <a:pPr marR="0" lvl="0" rtl="0"/>
            <a:r>
              <a:rPr lang="hu-HU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Danuta Hűbner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Janusz Lewandowski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Paweł Samecki</a:t>
            </a:r>
          </a:p>
        </p:txBody>
      </p:sp>
    </p:spTree>
    <p:extLst>
      <p:ext uri="{BB962C8B-B14F-4D97-AF65-F5344CB8AC3E}">
        <p14:creationId xmlns:p14="http://schemas.microsoft.com/office/powerpoint/2010/main" val="1008589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C9104-0D54-4F22-A1AA-1C2FBB8D7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29/31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polskich polityków nie był unijnym komisarzem: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BF39AA-8DFF-4893-B1CC-B94C83A56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Jerzy Buzek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658E9B-CCC7-4827-8B46-AC5E18ABB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traktatów wprowadził reformę instytucjonalną UE i nowe zasady głosowania większością kwalifikowaną w Radzie UE?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022A4D-23FD-4BFB-9B33-D364BE5EE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Traktat Brukselski - 1965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Traktat Amsterdamski - 1997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Traktat Lizboński – 2007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Traktat Nicejski – 2001 r.</a:t>
            </a:r>
          </a:p>
        </p:txBody>
      </p:sp>
    </p:spTree>
    <p:extLst>
      <p:ext uri="{BB962C8B-B14F-4D97-AF65-F5344CB8AC3E}">
        <p14:creationId xmlns:p14="http://schemas.microsoft.com/office/powerpoint/2010/main" val="8458365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D9E9E4-2597-4A4F-A0FA-D12834B82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30/31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Ilu członków liczy Parlament Europejski?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5ABA3E1-DE5C-4EBD-8A45-9A4338231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705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460 + przewodniczący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120+ przewodniczący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100 + przewodniczący</a:t>
            </a:r>
          </a:p>
        </p:txBody>
      </p:sp>
    </p:spTree>
    <p:extLst>
      <p:ext uri="{BB962C8B-B14F-4D97-AF65-F5344CB8AC3E}">
        <p14:creationId xmlns:p14="http://schemas.microsoft.com/office/powerpoint/2010/main" val="31309450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C2A0B-BBA1-44AA-A608-6E4FF0DED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Pytanie 	30/31</a:t>
            </a: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Ilu członków liczy Parlament Europejski?</a:t>
            </a:r>
            <a:endParaRPr lang="pl-PL" b="1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6C7A3A-4421-42BD-BCDF-7950680B2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705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5761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498DFE-BD56-4227-8B1B-1B145445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Pytanie 	31/31</a:t>
            </a: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Obecnie (czerwiec 2022) prezydencję w Unii Europejskiej sprawuje: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5547D7-6831-45BB-B550-4AA8B4280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dirty="0">
                <a:solidFill>
                  <a:srgbClr val="FFFFFF"/>
                </a:solidFill>
                <a:latin typeface="Times New Roman" panose="02020603050405020304" pitchFamily="18" charset="0"/>
              </a:rPr>
              <a:t>Francja</a:t>
            </a:r>
            <a:endParaRPr lang="pl-PL" b="0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Malta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Polska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Włochy</a:t>
            </a:r>
          </a:p>
        </p:txBody>
      </p:sp>
    </p:spTree>
    <p:extLst>
      <p:ext uri="{BB962C8B-B14F-4D97-AF65-F5344CB8AC3E}">
        <p14:creationId xmlns:p14="http://schemas.microsoft.com/office/powerpoint/2010/main" val="349823272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078658-ECF8-4BCE-8E44-FEE8124B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Pytanie 	31/31</a:t>
            </a: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Obecnie (czerwiec 2022) prezydencję w Unii Europejskiej sprawuje:</a:t>
            </a:r>
            <a:endParaRPr lang="pl-PL" b="1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994019-685F-444C-919F-452A78DAC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dirty="0">
                <a:solidFill>
                  <a:srgbClr val="FFFF00"/>
                </a:solidFill>
                <a:latin typeface="Times New Roman" panose="02020603050405020304" pitchFamily="18" charset="0"/>
              </a:rPr>
              <a:t>Francja</a:t>
            </a:r>
            <a:endParaRPr lang="pl-PL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A62492-725E-4808-B5E8-EE7C5BC31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traktatów wprowadził reformę instytucjonalną UE i nowe zasady głosowania większością kwalifikowaną w Radzie UE?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9AD73EE-E64F-4C86-AF90-26438E73A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Traktat Nicejski – 2001 r.</a:t>
            </a:r>
          </a:p>
        </p:txBody>
      </p:sp>
    </p:spTree>
    <p:extLst>
      <p:ext uri="{BB962C8B-B14F-4D97-AF65-F5344CB8AC3E}">
        <p14:creationId xmlns:p14="http://schemas.microsoft.com/office/powerpoint/2010/main" val="64107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6CA9D1-B315-4509-A1EB-ABC5FED50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4/31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gwiazdek znajduje się na fladze Unii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CC4899-AF4A-4F9F-BBEE-838313439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10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12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15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zawsze tyle ile państw członkowskich</a:t>
            </a:r>
          </a:p>
        </p:txBody>
      </p:sp>
    </p:spTree>
    <p:extLst>
      <p:ext uri="{BB962C8B-B14F-4D97-AF65-F5344CB8AC3E}">
        <p14:creationId xmlns:p14="http://schemas.microsoft.com/office/powerpoint/2010/main" val="1408394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64FA62-EC4F-4B32-ABDB-0D4416A5C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4/31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gwiazdek znajduje się na fladze Unii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5C0103-EE44-419B-95B3-3AB54F5D0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12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731918"/>
      </p:ext>
    </p:extLst>
  </p:cSld>
  <p:clrMapOvr>
    <a:masterClrMapping/>
  </p:clrMapOvr>
</p:sld>
</file>

<file path=ppt/theme/theme1.xml><?xml version="1.0" encoding="utf-8"?>
<a:theme xmlns:a="http://schemas.openxmlformats.org/drawingml/2006/main" name="Głębokość">
  <a:themeElements>
    <a:clrScheme name="Głębokość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Głębokość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łębokość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TM04033923[[fn=Głębokość]]</Template>
  <TotalTime>1258</TotalTime>
  <Words>2170</Words>
  <Application>Microsoft Office PowerPoint</Application>
  <PresentationFormat>Panoramiczny</PresentationFormat>
  <Paragraphs>315</Paragraphs>
  <Slides>63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63</vt:i4>
      </vt:variant>
    </vt:vector>
  </HeadingPairs>
  <TitlesOfParts>
    <vt:vector size="68" baseType="lpstr">
      <vt:lpstr>Arial</vt:lpstr>
      <vt:lpstr>Calibri</vt:lpstr>
      <vt:lpstr>Corbel</vt:lpstr>
      <vt:lpstr>Times New Roman</vt:lpstr>
      <vt:lpstr>Głębokość</vt:lpstr>
      <vt:lpstr>Quiz o Unii Europejskiej</vt:lpstr>
      <vt:lpstr>Pytanie  1/31  Władzę sądowniczą Unii Europejskiej pełni:</vt:lpstr>
      <vt:lpstr>Pytanie  1/31  Władzę sądowniczą Unii Europejskiej pełni:</vt:lpstr>
      <vt:lpstr>Pytanie  2/31  W ilu państwach Unii euro jest obowiązującą walutą?</vt:lpstr>
      <vt:lpstr>Pytanie  2/31  W ilu państwach Unii euro jest obowiązującą walutą?</vt:lpstr>
      <vt:lpstr>Pytanie  3/31  Który z traktatów wprowadził reformę instytucjonalną UE i nowe zasady głosowania większością kwalifikowaną w Radzie UE?</vt:lpstr>
      <vt:lpstr>Pytanie  3/31  Który z traktatów wprowadził reformę instytucjonalną UE i nowe zasady głosowania większością kwalifikowaną w Radzie UE?</vt:lpstr>
      <vt:lpstr>Pytanie  4/31  Ile gwiazdek znajduje się na fladze Unii Europejskiej?</vt:lpstr>
      <vt:lpstr>Pytanie  4/31  Ile gwiazdek znajduje się na fladze Unii Europejskiej?</vt:lpstr>
      <vt:lpstr>Pytanie  5/31  Jaki procent ludności całego świata zamieszkuje UE?</vt:lpstr>
      <vt:lpstr>Pytanie  5/31  Jaki procent ludności całego świata zamieszkuje UE?</vt:lpstr>
      <vt:lpstr>Pytanie  6/31  Co decyduje o wysokości składki wpłacanej do unijnego budżetu?</vt:lpstr>
      <vt:lpstr>Pytanie  6/31  Co decyduje o wysokości składki wpłacanej do unijnego budżetu?</vt:lpstr>
      <vt:lpstr>Pytanie  7/31  Która z wymienionych instytucji nie ma w Brukseli swojej siedziby głównej?</vt:lpstr>
      <vt:lpstr>Pytanie  7/31  Która z wymienionych instytucji nie ma w Brukseli swojej siedziby głównej?</vt:lpstr>
      <vt:lpstr>Pytanie  8/31  Która z wymienionych osób, nie była jednym z ojców założycieli Unii Europejskiej:</vt:lpstr>
      <vt:lpstr>Pytanie  8/31  Która z wymienionych osób, nie była jednym z ojców założycieli Unii Europejskiej:</vt:lpstr>
      <vt:lpstr>Pytanie  9/31  Który z wymienionych krajów przystąpił do Unii Europejskiej przed rokiem 2004?</vt:lpstr>
      <vt:lpstr>Pytanie  9/31  Który z wymienionych krajów przystąpił do Unii Europejskiej przed rokiem 2004?</vt:lpstr>
      <vt:lpstr>Pytanie  10/31  Co jest symbolem waluty europejskiej (euro)?</vt:lpstr>
      <vt:lpstr>Pytanie  10/31  Co jest symbolem waluty europejskiej (euro)?</vt:lpstr>
      <vt:lpstr>Pytanie  11/31  Dzień Europy obchodzimy 9 maja. Na pamiątkę jakiego wydarzenia ustanowiono ten dzień?</vt:lpstr>
      <vt:lpstr>Pytanie  11/31  Dzień Europy obchodzimy 9 maja. Na pamiątkę jakiego wydarzenia ustanowiono ten dzień?</vt:lpstr>
      <vt:lpstr>Pytanie  12/31  Które z wymienionych krajów unijnych nie przyjęło euro jako swojej waluty:</vt:lpstr>
      <vt:lpstr>Pytanie  12/31  Które z wymienionych krajów unijnych nie przyjęło euro jako swojej waluty:</vt:lpstr>
      <vt:lpstr>Pytanie  13/31  Krajem, który dwukrotnie odrzucił członkostwo w UE jest:</vt:lpstr>
      <vt:lpstr>Pytanie  13/31  Krajem, który dwukrotnie odrzucił członkostwo w UE jest:</vt:lpstr>
      <vt:lpstr>Pytanie  14/31  Które z wymienionych państw nie należy do Unii Europejskiej:</vt:lpstr>
      <vt:lpstr>Pytanie  14/31  Które z wymienionych państw nie należy do Unii Europejskiej:</vt:lpstr>
      <vt:lpstr>Pytanie  15/31  Do obszaru Schengen nie należy:</vt:lpstr>
      <vt:lpstr>Pytanie  15/31  Do obszaru Schengen nie należy:</vt:lpstr>
      <vt:lpstr>Pytanie  16/31  Jak długo trwa prezydencja (przewodnictwo) w Unii Europejskiej?</vt:lpstr>
      <vt:lpstr>Pytanie  16/31  Jak długo trwa prezydencja (przewodnictwo) w Unii Europejskiej?</vt:lpstr>
      <vt:lpstr>Pytanie  17/31  W ilu miastach ma swą siedzibę Parlament Europejski?</vt:lpstr>
      <vt:lpstr>Pytanie  17/31  W ilu miastach ma swą siedzibę Parlament Europejski?</vt:lpstr>
      <vt:lpstr>Pytanie  18/31  Ilu urzędników zatrudnionych jest w instytucjach Unii Europejskiej?</vt:lpstr>
      <vt:lpstr>Pytanie  18/31  Ilu urzędników zatrudnionych jest w instytucjach Unii Europejskiej?</vt:lpstr>
      <vt:lpstr>Pytanie  19/31  Gdzie znajduje się siedziba Europejskiego Banku Centralnego?</vt:lpstr>
      <vt:lpstr>Pytanie  19/31  Gdzie znajduje się siedziba Europejskiego Banku Centralnego?</vt:lpstr>
      <vt:lpstr>Pytanie  20/31  Kto był pierwszym ambasadorem Polski przy Komisji Wspólnot Europejskich?</vt:lpstr>
      <vt:lpstr>Pytanie  20/31  Kto był pierwszym ambasadorem Polski przy Komisji Wspólnot Europejskich?</vt:lpstr>
      <vt:lpstr>Pytanie  21/31  W 2014 roku Donald Tusk objął stanowisko, które nieformalnie określa się jako "prezydent Europy". O jaką funkcję chodzi?</vt:lpstr>
      <vt:lpstr>Pytanie  21/31  W 2014 roku Donald Tusk objął stanowisko, które nieformalnie określa się jako "prezydent Europy". O jaką funkcję chodzi?</vt:lpstr>
      <vt:lpstr>Pytanie  22/31  Muzyka do hymnu UE powstała na podstawie utworu:</vt:lpstr>
      <vt:lpstr>Pytanie  22/31  Muzyka do hymnu UE powstała na podstawie utworu:</vt:lpstr>
      <vt:lpstr>Pytanie  23/31  Od którego roku używana jest nazwa Unia Europejska?</vt:lpstr>
      <vt:lpstr>Pytanie  23/31  Od którego roku używana jest nazwa Unia Europejska?</vt:lpstr>
      <vt:lpstr>Pytanie  24/31  Ile trwa kadencja przewodniczącego Rady Europejskiej?</vt:lpstr>
      <vt:lpstr>Pytanie  24/31  Ile trwa kadencja przewodniczącego Rady Europejskiej?</vt:lpstr>
      <vt:lpstr>Pytanie  25/31  Obecnie przewodniczącym Komisji Europejskiej jest:</vt:lpstr>
      <vt:lpstr>Pytanie  25/31  Obecnie przewodniczącym Komisji Europejskiej jest:</vt:lpstr>
      <vt:lpstr>Pytanie  26/31  Instytucją wydającą dyrektywy jest:</vt:lpstr>
      <vt:lpstr>Pytanie  26/31  Instytucją wydającą dyrektywy jest:</vt:lpstr>
      <vt:lpstr>Pytanie  27/31  Kto wybiera przewodniczącego Komisji Europejskiej?</vt:lpstr>
      <vt:lpstr>Pytanie  27/31  Kto wybiera przewodniczącego Komisji Europejskiej?</vt:lpstr>
      <vt:lpstr>Pytanie  28/31  Które z wymienionych państw dołączyło do Unii Europejskiej jako ostatnie?</vt:lpstr>
      <vt:lpstr>Pytanie  28/31  Które z wymienionych państw dołączyło do Unii Europejskiej jako ostatnie?</vt:lpstr>
      <vt:lpstr>Pytanie  29/31  Który z polskich polityków nie był unijnym komisarzem:</vt:lpstr>
      <vt:lpstr>Pytanie  29/31  Który z polskich polityków nie był unijnym komisarzem:</vt:lpstr>
      <vt:lpstr>Pytanie  30/31  Ilu członków liczy Parlament Europejski?</vt:lpstr>
      <vt:lpstr>Pytanie  30/31  Ilu członków liczy Parlament Europejski?</vt:lpstr>
      <vt:lpstr>Pytanie  31/31  Obecnie (czerwiec 2022) prezydencję w Unii Europejskiej sprawuje:</vt:lpstr>
      <vt:lpstr>Pytanie  31/31  Obecnie (czerwiec 2022) prezydencję w Unii Europejskiej sprawuje: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Jak nazywają się dwaj nierozłączni przyjaciele Simby? A. Timon i Pumba B. Simon i Rumba C. Limon i Bumba D. Pimon i Tumba</dc:title>
  <dc:creator>Andrzej Kasperkiewicz</dc:creator>
  <cp:lastModifiedBy>Andrzej Kasperkiewicz</cp:lastModifiedBy>
  <cp:revision>8</cp:revision>
  <dcterms:created xsi:type="dcterms:W3CDTF">2022-02-15T11:20:31Z</dcterms:created>
  <dcterms:modified xsi:type="dcterms:W3CDTF">2022-02-17T13:00:17Z</dcterms:modified>
</cp:coreProperties>
</file>