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188" r:id="rId1"/>
  </p:sldMasterIdLst>
  <p:notesMasterIdLst>
    <p:notesMasterId r:id="rId83"/>
  </p:notesMasterIdLst>
  <p:handoutMasterIdLst>
    <p:handoutMasterId r:id="rId84"/>
  </p:handoutMasterIdLst>
  <p:sldIdLst>
    <p:sldId id="29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stęp" id="{0211E44F-5C5A-4E48-B1FD-F9AB94DE0FD8}">
          <p14:sldIdLst>
            <p14:sldId id="293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102DBC-BEFC-4D87-A920-2DE3419C7943}" v="265" dt="2022-02-16T14:25:31.909"/>
    <p1510:client id="{E8033929-1368-4D23-912D-81E002E02050}" v="40" dt="2022-02-17T08:56:28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89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83278-5F7E-4AA0-9EBD-05D522F1D44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C5FC6F0-6D2C-4F8F-A4F4-58C2F8054593}">
      <dgm:prSet/>
      <dgm:spPr/>
      <dgm:t>
        <a:bodyPr/>
        <a:lstStyle/>
        <a:p>
          <a:pPr algn="ctr"/>
          <a:r>
            <a:rPr lang="pl-PL" b="1" dirty="0"/>
            <a:t>Quiz składa się z      pytań i jest skierowany do wszystkich uczestników wydarzenia</a:t>
          </a:r>
          <a:endParaRPr lang="en-US" b="1" dirty="0"/>
        </a:p>
      </dgm:t>
    </dgm:pt>
    <dgm:pt modelId="{EAB8F1C0-E5AD-4B0B-8406-4D747BC7500E}" type="parTrans" cxnId="{5D85FE9C-1791-4F5F-B3BC-0CD1DE5689DB}">
      <dgm:prSet/>
      <dgm:spPr/>
      <dgm:t>
        <a:bodyPr/>
        <a:lstStyle/>
        <a:p>
          <a:pPr algn="ctr"/>
          <a:endParaRPr lang="en-US"/>
        </a:p>
      </dgm:t>
    </dgm:pt>
    <dgm:pt modelId="{89CC60AB-E348-41A5-80B6-79C550079F5F}" type="sibTrans" cxnId="{5D85FE9C-1791-4F5F-B3BC-0CD1DE5689DB}">
      <dgm:prSet/>
      <dgm:spPr/>
      <dgm:t>
        <a:bodyPr/>
        <a:lstStyle/>
        <a:p>
          <a:pPr algn="ctr"/>
          <a:endParaRPr lang="en-US"/>
        </a:p>
      </dgm:t>
    </dgm:pt>
    <dgm:pt modelId="{8C603DFF-CE4E-49D6-BC63-5F18B26F85D9}">
      <dgm:prSet/>
      <dgm:spPr/>
      <dgm:t>
        <a:bodyPr/>
        <a:lstStyle/>
        <a:p>
          <a:pPr algn="ctr"/>
          <a:r>
            <a:rPr lang="pl-PL" b="1" dirty="0"/>
            <a:t>Pytania są zamknięte, jednokrotnego wyboru (z jedną poprawną odpowiedzią) </a:t>
          </a:r>
          <a:endParaRPr lang="en-US" b="1" dirty="0"/>
        </a:p>
      </dgm:t>
    </dgm:pt>
    <dgm:pt modelId="{6D0A3B7B-8EF0-4D88-AF91-DEE42CE8C239}" type="parTrans" cxnId="{0620FB3E-C86F-4ED0-92ED-1F3AD2939C37}">
      <dgm:prSet/>
      <dgm:spPr/>
      <dgm:t>
        <a:bodyPr/>
        <a:lstStyle/>
        <a:p>
          <a:pPr algn="ctr"/>
          <a:endParaRPr lang="en-US"/>
        </a:p>
      </dgm:t>
    </dgm:pt>
    <dgm:pt modelId="{BFA55A51-755B-49ED-B5E9-A58BFC2EB96A}" type="sibTrans" cxnId="{0620FB3E-C86F-4ED0-92ED-1F3AD2939C37}">
      <dgm:prSet/>
      <dgm:spPr/>
      <dgm:t>
        <a:bodyPr/>
        <a:lstStyle/>
        <a:p>
          <a:pPr algn="ctr"/>
          <a:endParaRPr lang="en-US"/>
        </a:p>
      </dgm:t>
    </dgm:pt>
    <dgm:pt modelId="{27F9449A-826E-4A63-A21B-5D2CA65620BC}">
      <dgm:prSet/>
      <dgm:spPr/>
      <dgm:t>
        <a:bodyPr/>
        <a:lstStyle/>
        <a:p>
          <a:pPr algn="ctr"/>
          <a:r>
            <a:rPr lang="pl-PL" b="1" dirty="0"/>
            <a:t>Łącznie do zdobycia jest      punktów </a:t>
          </a:r>
          <a:endParaRPr lang="en-US" b="1" dirty="0"/>
        </a:p>
      </dgm:t>
    </dgm:pt>
    <dgm:pt modelId="{A8D5B10F-3CDD-41CF-9598-04BC91A04CAC}" type="parTrans" cxnId="{2E050B61-26CD-40BA-8EDD-E9526519DFB8}">
      <dgm:prSet/>
      <dgm:spPr/>
      <dgm:t>
        <a:bodyPr/>
        <a:lstStyle/>
        <a:p>
          <a:pPr algn="ctr"/>
          <a:endParaRPr lang="en-US"/>
        </a:p>
      </dgm:t>
    </dgm:pt>
    <dgm:pt modelId="{E8AF3764-173F-4A90-912B-FB719A5F9D23}" type="sibTrans" cxnId="{2E050B61-26CD-40BA-8EDD-E9526519DFB8}">
      <dgm:prSet/>
      <dgm:spPr/>
      <dgm:t>
        <a:bodyPr/>
        <a:lstStyle/>
        <a:p>
          <a:pPr algn="ctr"/>
          <a:endParaRPr lang="en-US"/>
        </a:p>
      </dgm:t>
    </dgm:pt>
    <dgm:pt modelId="{F0B99434-47D3-49CB-AB19-8242702DB7FA}">
      <dgm:prSet/>
      <dgm:spPr/>
      <dgm:t>
        <a:bodyPr/>
        <a:lstStyle/>
        <a:p>
          <a:pPr algn="ctr"/>
          <a:r>
            <a:rPr lang="pl-PL" b="1" dirty="0"/>
            <a:t>W przypadku zdobycia takiej samej ilości punktów przez więcej niż jednego uczestnika nastąpi dogrywka</a:t>
          </a:r>
          <a:endParaRPr lang="en-US" b="1" dirty="0"/>
        </a:p>
      </dgm:t>
    </dgm:pt>
    <dgm:pt modelId="{3CAA7FF4-F65F-49B9-ABCB-00835393ACE1}" type="parTrans" cxnId="{30FE7530-EE6A-4CDD-B395-67A26F1EA2CC}">
      <dgm:prSet/>
      <dgm:spPr/>
      <dgm:t>
        <a:bodyPr/>
        <a:lstStyle/>
        <a:p>
          <a:pPr algn="ctr"/>
          <a:endParaRPr lang="en-US"/>
        </a:p>
      </dgm:t>
    </dgm:pt>
    <dgm:pt modelId="{48A3E178-E9A6-49CC-A563-7E4B05ED27CC}" type="sibTrans" cxnId="{30FE7530-EE6A-4CDD-B395-67A26F1EA2CC}">
      <dgm:prSet/>
      <dgm:spPr/>
      <dgm:t>
        <a:bodyPr/>
        <a:lstStyle/>
        <a:p>
          <a:pPr algn="ctr"/>
          <a:endParaRPr lang="en-US"/>
        </a:p>
      </dgm:t>
    </dgm:pt>
    <dgm:pt modelId="{A31D77DC-A7BA-4928-9403-F3F46AF7A2E5}" type="pres">
      <dgm:prSet presAssocID="{42883278-5F7E-4AA0-9EBD-05D522F1D441}" presName="linear" presStyleCnt="0">
        <dgm:presLayoutVars>
          <dgm:animLvl val="lvl"/>
          <dgm:resizeHandles val="exact"/>
        </dgm:presLayoutVars>
      </dgm:prSet>
      <dgm:spPr/>
    </dgm:pt>
    <dgm:pt modelId="{80FF9F7F-1124-498B-AAB6-1E76CE73EE08}" type="pres">
      <dgm:prSet presAssocID="{FC5FC6F0-6D2C-4F8F-A4F4-58C2F8054593}" presName="parentText" presStyleLbl="node1" presStyleIdx="0" presStyleCnt="4" custLinFactNeighborX="-97">
        <dgm:presLayoutVars>
          <dgm:chMax val="0"/>
          <dgm:bulletEnabled val="1"/>
        </dgm:presLayoutVars>
      </dgm:prSet>
      <dgm:spPr/>
    </dgm:pt>
    <dgm:pt modelId="{D99C4D6B-397F-47EE-A527-8DD15E9C8E51}" type="pres">
      <dgm:prSet presAssocID="{89CC60AB-E348-41A5-80B6-79C550079F5F}" presName="spacer" presStyleCnt="0"/>
      <dgm:spPr/>
    </dgm:pt>
    <dgm:pt modelId="{83A52FCA-5E0F-4BCF-9DBF-0FB126BA965D}" type="pres">
      <dgm:prSet presAssocID="{8C603DFF-CE4E-49D6-BC63-5F18B26F85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3EEFBF-C64C-4975-A33A-A9A8EAB15A74}" type="pres">
      <dgm:prSet presAssocID="{BFA55A51-755B-49ED-B5E9-A58BFC2EB96A}" presName="spacer" presStyleCnt="0"/>
      <dgm:spPr/>
    </dgm:pt>
    <dgm:pt modelId="{90B7061B-26D0-4B21-BE95-930F09C7FC56}" type="pres">
      <dgm:prSet presAssocID="{27F9449A-826E-4A63-A21B-5D2CA65620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F1970A5-46B1-4754-B141-46FA98E7E8C3}" type="pres">
      <dgm:prSet presAssocID="{E8AF3764-173F-4A90-912B-FB719A5F9D23}" presName="spacer" presStyleCnt="0"/>
      <dgm:spPr/>
    </dgm:pt>
    <dgm:pt modelId="{BE7F8E2D-BD9E-4357-AC76-274BCA069C05}" type="pres">
      <dgm:prSet presAssocID="{F0B99434-47D3-49CB-AB19-8242702DB7F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E79EB1C-28BD-4F38-B466-B9F6F661EF90}" type="presOf" srcId="{8C603DFF-CE4E-49D6-BC63-5F18B26F85D9}" destId="{83A52FCA-5E0F-4BCF-9DBF-0FB126BA965D}" srcOrd="0" destOrd="0" presId="urn:microsoft.com/office/officeart/2005/8/layout/vList2"/>
    <dgm:cxn modelId="{3C54E32B-B8F5-4069-9D3A-47B07E8FF5F3}" type="presOf" srcId="{FC5FC6F0-6D2C-4F8F-A4F4-58C2F8054593}" destId="{80FF9F7F-1124-498B-AAB6-1E76CE73EE08}" srcOrd="0" destOrd="0" presId="urn:microsoft.com/office/officeart/2005/8/layout/vList2"/>
    <dgm:cxn modelId="{30FE7530-EE6A-4CDD-B395-67A26F1EA2CC}" srcId="{42883278-5F7E-4AA0-9EBD-05D522F1D441}" destId="{F0B99434-47D3-49CB-AB19-8242702DB7FA}" srcOrd="3" destOrd="0" parTransId="{3CAA7FF4-F65F-49B9-ABCB-00835393ACE1}" sibTransId="{48A3E178-E9A6-49CC-A563-7E4B05ED27CC}"/>
    <dgm:cxn modelId="{0620FB3E-C86F-4ED0-92ED-1F3AD2939C37}" srcId="{42883278-5F7E-4AA0-9EBD-05D522F1D441}" destId="{8C603DFF-CE4E-49D6-BC63-5F18B26F85D9}" srcOrd="1" destOrd="0" parTransId="{6D0A3B7B-8EF0-4D88-AF91-DEE42CE8C239}" sibTransId="{BFA55A51-755B-49ED-B5E9-A58BFC2EB96A}"/>
    <dgm:cxn modelId="{2E050B61-26CD-40BA-8EDD-E9526519DFB8}" srcId="{42883278-5F7E-4AA0-9EBD-05D522F1D441}" destId="{27F9449A-826E-4A63-A21B-5D2CA65620BC}" srcOrd="2" destOrd="0" parTransId="{A8D5B10F-3CDD-41CF-9598-04BC91A04CAC}" sibTransId="{E8AF3764-173F-4A90-912B-FB719A5F9D23}"/>
    <dgm:cxn modelId="{0C3D299C-B668-4265-89E5-5DD2ADC0D87B}" type="presOf" srcId="{42883278-5F7E-4AA0-9EBD-05D522F1D441}" destId="{A31D77DC-A7BA-4928-9403-F3F46AF7A2E5}" srcOrd="0" destOrd="0" presId="urn:microsoft.com/office/officeart/2005/8/layout/vList2"/>
    <dgm:cxn modelId="{5D85FE9C-1791-4F5F-B3BC-0CD1DE5689DB}" srcId="{42883278-5F7E-4AA0-9EBD-05D522F1D441}" destId="{FC5FC6F0-6D2C-4F8F-A4F4-58C2F8054593}" srcOrd="0" destOrd="0" parTransId="{EAB8F1C0-E5AD-4B0B-8406-4D747BC7500E}" sibTransId="{89CC60AB-E348-41A5-80B6-79C550079F5F}"/>
    <dgm:cxn modelId="{D0E46FE7-A72C-4216-B961-581B8F5B286E}" type="presOf" srcId="{F0B99434-47D3-49CB-AB19-8242702DB7FA}" destId="{BE7F8E2D-BD9E-4357-AC76-274BCA069C05}" srcOrd="0" destOrd="0" presId="urn:microsoft.com/office/officeart/2005/8/layout/vList2"/>
    <dgm:cxn modelId="{E94A0BF5-F819-4232-8FEE-EF877048FAAE}" type="presOf" srcId="{27F9449A-826E-4A63-A21B-5D2CA65620BC}" destId="{90B7061B-26D0-4B21-BE95-930F09C7FC56}" srcOrd="0" destOrd="0" presId="urn:microsoft.com/office/officeart/2005/8/layout/vList2"/>
    <dgm:cxn modelId="{711D148A-A86C-4376-B199-D720BA993F05}" type="presParOf" srcId="{A31D77DC-A7BA-4928-9403-F3F46AF7A2E5}" destId="{80FF9F7F-1124-498B-AAB6-1E76CE73EE08}" srcOrd="0" destOrd="0" presId="urn:microsoft.com/office/officeart/2005/8/layout/vList2"/>
    <dgm:cxn modelId="{EED5546F-E553-4D03-A1B8-241E277E8978}" type="presParOf" srcId="{A31D77DC-A7BA-4928-9403-F3F46AF7A2E5}" destId="{D99C4D6B-397F-47EE-A527-8DD15E9C8E51}" srcOrd="1" destOrd="0" presId="urn:microsoft.com/office/officeart/2005/8/layout/vList2"/>
    <dgm:cxn modelId="{EEC6724A-16AB-41C4-B7CA-36BC23013F2D}" type="presParOf" srcId="{A31D77DC-A7BA-4928-9403-F3F46AF7A2E5}" destId="{83A52FCA-5E0F-4BCF-9DBF-0FB126BA965D}" srcOrd="2" destOrd="0" presId="urn:microsoft.com/office/officeart/2005/8/layout/vList2"/>
    <dgm:cxn modelId="{BAB3177B-1CF0-494A-8D93-A172649DF908}" type="presParOf" srcId="{A31D77DC-A7BA-4928-9403-F3F46AF7A2E5}" destId="{4B3EEFBF-C64C-4975-A33A-A9A8EAB15A74}" srcOrd="3" destOrd="0" presId="urn:microsoft.com/office/officeart/2005/8/layout/vList2"/>
    <dgm:cxn modelId="{3549701E-6604-44C2-85D7-5354BC7729EF}" type="presParOf" srcId="{A31D77DC-A7BA-4928-9403-F3F46AF7A2E5}" destId="{90B7061B-26D0-4B21-BE95-930F09C7FC56}" srcOrd="4" destOrd="0" presId="urn:microsoft.com/office/officeart/2005/8/layout/vList2"/>
    <dgm:cxn modelId="{D9039161-0198-4350-B8BF-199C70680A22}" type="presParOf" srcId="{A31D77DC-A7BA-4928-9403-F3F46AF7A2E5}" destId="{1F1970A5-46B1-4754-B141-46FA98E7E8C3}" srcOrd="5" destOrd="0" presId="urn:microsoft.com/office/officeart/2005/8/layout/vList2"/>
    <dgm:cxn modelId="{E4A90DB1-BD67-4793-9084-82C2804DE50F}" type="presParOf" srcId="{A31D77DC-A7BA-4928-9403-F3F46AF7A2E5}" destId="{BE7F8E2D-BD9E-4357-AC76-274BCA069C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883278-5F7E-4AA0-9EBD-05D522F1D441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C5FC6F0-6D2C-4F8F-A4F4-58C2F8054593}">
      <dgm:prSet/>
      <dgm:spPr/>
      <dgm:t>
        <a:bodyPr/>
        <a:lstStyle/>
        <a:p>
          <a:pPr algn="ctr"/>
          <a:r>
            <a:rPr lang="pl-PL" b="1" dirty="0">
              <a:solidFill>
                <a:schemeClr val="bg1"/>
              </a:solidFill>
            </a:rPr>
            <a:t>Quiz składa się z 40 pytań i jest skierowany do wszystkich uczestników</a:t>
          </a:r>
          <a:endParaRPr lang="en-US" b="1" dirty="0">
            <a:solidFill>
              <a:schemeClr val="bg1"/>
            </a:solidFill>
          </a:endParaRPr>
        </a:p>
      </dgm:t>
    </dgm:pt>
    <dgm:pt modelId="{EAB8F1C0-E5AD-4B0B-8406-4D747BC7500E}" type="parTrans" cxnId="{5D85FE9C-1791-4F5F-B3BC-0CD1DE5689DB}">
      <dgm:prSet/>
      <dgm:spPr/>
      <dgm:t>
        <a:bodyPr/>
        <a:lstStyle/>
        <a:p>
          <a:pPr algn="ctr"/>
          <a:endParaRPr lang="en-US"/>
        </a:p>
      </dgm:t>
    </dgm:pt>
    <dgm:pt modelId="{89CC60AB-E348-41A5-80B6-79C550079F5F}" type="sibTrans" cxnId="{5D85FE9C-1791-4F5F-B3BC-0CD1DE5689DB}">
      <dgm:prSet/>
      <dgm:spPr/>
      <dgm:t>
        <a:bodyPr/>
        <a:lstStyle/>
        <a:p>
          <a:pPr algn="ctr"/>
          <a:endParaRPr lang="en-US"/>
        </a:p>
      </dgm:t>
    </dgm:pt>
    <dgm:pt modelId="{8C603DFF-CE4E-49D6-BC63-5F18B26F85D9}">
      <dgm:prSet/>
      <dgm:spPr/>
      <dgm:t>
        <a:bodyPr/>
        <a:lstStyle/>
        <a:p>
          <a:pPr algn="ctr"/>
          <a:r>
            <a:rPr lang="pl-PL" b="1" dirty="0">
              <a:solidFill>
                <a:schemeClr val="bg1"/>
              </a:solidFill>
            </a:rPr>
            <a:t>Pytania są zamknięte, jednokrotnego wyboru (z jedną poprawną odpowiedzią) </a:t>
          </a:r>
          <a:endParaRPr lang="en-US" b="1" dirty="0">
            <a:solidFill>
              <a:schemeClr val="bg1"/>
            </a:solidFill>
          </a:endParaRPr>
        </a:p>
      </dgm:t>
    </dgm:pt>
    <dgm:pt modelId="{6D0A3B7B-8EF0-4D88-AF91-DEE42CE8C239}" type="parTrans" cxnId="{0620FB3E-C86F-4ED0-92ED-1F3AD2939C37}">
      <dgm:prSet/>
      <dgm:spPr/>
      <dgm:t>
        <a:bodyPr/>
        <a:lstStyle/>
        <a:p>
          <a:pPr algn="ctr"/>
          <a:endParaRPr lang="en-US"/>
        </a:p>
      </dgm:t>
    </dgm:pt>
    <dgm:pt modelId="{BFA55A51-755B-49ED-B5E9-A58BFC2EB96A}" type="sibTrans" cxnId="{0620FB3E-C86F-4ED0-92ED-1F3AD2939C37}">
      <dgm:prSet/>
      <dgm:spPr/>
      <dgm:t>
        <a:bodyPr/>
        <a:lstStyle/>
        <a:p>
          <a:pPr algn="ctr"/>
          <a:endParaRPr lang="en-US"/>
        </a:p>
      </dgm:t>
    </dgm:pt>
    <dgm:pt modelId="{27F9449A-826E-4A63-A21B-5D2CA65620BC}">
      <dgm:prSet/>
      <dgm:spPr/>
      <dgm:t>
        <a:bodyPr/>
        <a:lstStyle/>
        <a:p>
          <a:pPr algn="ctr"/>
          <a:r>
            <a:rPr lang="pl-PL" b="1" dirty="0">
              <a:solidFill>
                <a:schemeClr val="bg1"/>
              </a:solidFill>
            </a:rPr>
            <a:t>Łącznie do zdobycia jest 40 punktów </a:t>
          </a:r>
          <a:endParaRPr lang="en-US" b="1" dirty="0">
            <a:solidFill>
              <a:schemeClr val="bg1"/>
            </a:solidFill>
          </a:endParaRPr>
        </a:p>
      </dgm:t>
    </dgm:pt>
    <dgm:pt modelId="{A8D5B10F-3CDD-41CF-9598-04BC91A04CAC}" type="parTrans" cxnId="{2E050B61-26CD-40BA-8EDD-E9526519DFB8}">
      <dgm:prSet/>
      <dgm:spPr/>
      <dgm:t>
        <a:bodyPr/>
        <a:lstStyle/>
        <a:p>
          <a:pPr algn="ctr"/>
          <a:endParaRPr lang="en-US"/>
        </a:p>
      </dgm:t>
    </dgm:pt>
    <dgm:pt modelId="{E8AF3764-173F-4A90-912B-FB719A5F9D23}" type="sibTrans" cxnId="{2E050B61-26CD-40BA-8EDD-E9526519DFB8}">
      <dgm:prSet/>
      <dgm:spPr/>
      <dgm:t>
        <a:bodyPr/>
        <a:lstStyle/>
        <a:p>
          <a:pPr algn="ctr"/>
          <a:endParaRPr lang="en-US"/>
        </a:p>
      </dgm:t>
    </dgm:pt>
    <dgm:pt modelId="{F0B99434-47D3-49CB-AB19-8242702DB7FA}">
      <dgm:prSet/>
      <dgm:spPr/>
      <dgm:t>
        <a:bodyPr/>
        <a:lstStyle/>
        <a:p>
          <a:pPr algn="ctr"/>
          <a:r>
            <a:rPr lang="pl-PL" b="1" dirty="0">
              <a:solidFill>
                <a:schemeClr val="bg1"/>
              </a:solidFill>
            </a:rPr>
            <a:t>W przypadku zdobycia takiej samej ilości punktów przez więcej niż jednego uczestnika nastąpi dogrywka</a:t>
          </a:r>
          <a:endParaRPr lang="en-US" b="1" dirty="0">
            <a:solidFill>
              <a:schemeClr val="bg1"/>
            </a:solidFill>
          </a:endParaRPr>
        </a:p>
      </dgm:t>
    </dgm:pt>
    <dgm:pt modelId="{3CAA7FF4-F65F-49B9-ABCB-00835393ACE1}" type="parTrans" cxnId="{30FE7530-EE6A-4CDD-B395-67A26F1EA2CC}">
      <dgm:prSet/>
      <dgm:spPr/>
      <dgm:t>
        <a:bodyPr/>
        <a:lstStyle/>
        <a:p>
          <a:pPr algn="ctr"/>
          <a:endParaRPr lang="en-US"/>
        </a:p>
      </dgm:t>
    </dgm:pt>
    <dgm:pt modelId="{48A3E178-E9A6-49CC-A563-7E4B05ED27CC}" type="sibTrans" cxnId="{30FE7530-EE6A-4CDD-B395-67A26F1EA2CC}">
      <dgm:prSet/>
      <dgm:spPr/>
      <dgm:t>
        <a:bodyPr/>
        <a:lstStyle/>
        <a:p>
          <a:pPr algn="ctr"/>
          <a:endParaRPr lang="en-US"/>
        </a:p>
      </dgm:t>
    </dgm:pt>
    <dgm:pt modelId="{A31D77DC-A7BA-4928-9403-F3F46AF7A2E5}" type="pres">
      <dgm:prSet presAssocID="{42883278-5F7E-4AA0-9EBD-05D522F1D441}" presName="linear" presStyleCnt="0">
        <dgm:presLayoutVars>
          <dgm:animLvl val="lvl"/>
          <dgm:resizeHandles val="exact"/>
        </dgm:presLayoutVars>
      </dgm:prSet>
      <dgm:spPr/>
    </dgm:pt>
    <dgm:pt modelId="{80FF9F7F-1124-498B-AAB6-1E76CE73EE08}" type="pres">
      <dgm:prSet presAssocID="{FC5FC6F0-6D2C-4F8F-A4F4-58C2F8054593}" presName="parentText" presStyleLbl="node1" presStyleIdx="0" presStyleCnt="4" custLinFactNeighborX="-114">
        <dgm:presLayoutVars>
          <dgm:chMax val="0"/>
          <dgm:bulletEnabled val="1"/>
        </dgm:presLayoutVars>
      </dgm:prSet>
      <dgm:spPr/>
    </dgm:pt>
    <dgm:pt modelId="{D99C4D6B-397F-47EE-A527-8DD15E9C8E51}" type="pres">
      <dgm:prSet presAssocID="{89CC60AB-E348-41A5-80B6-79C550079F5F}" presName="spacer" presStyleCnt="0"/>
      <dgm:spPr/>
    </dgm:pt>
    <dgm:pt modelId="{83A52FCA-5E0F-4BCF-9DBF-0FB126BA965D}" type="pres">
      <dgm:prSet presAssocID="{8C603DFF-CE4E-49D6-BC63-5F18B26F85D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3EEFBF-C64C-4975-A33A-A9A8EAB15A74}" type="pres">
      <dgm:prSet presAssocID="{BFA55A51-755B-49ED-B5E9-A58BFC2EB96A}" presName="spacer" presStyleCnt="0"/>
      <dgm:spPr/>
    </dgm:pt>
    <dgm:pt modelId="{90B7061B-26D0-4B21-BE95-930F09C7FC56}" type="pres">
      <dgm:prSet presAssocID="{27F9449A-826E-4A63-A21B-5D2CA65620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F1970A5-46B1-4754-B141-46FA98E7E8C3}" type="pres">
      <dgm:prSet presAssocID="{E8AF3764-173F-4A90-912B-FB719A5F9D23}" presName="spacer" presStyleCnt="0"/>
      <dgm:spPr/>
    </dgm:pt>
    <dgm:pt modelId="{BE7F8E2D-BD9E-4357-AC76-274BCA069C05}" type="pres">
      <dgm:prSet presAssocID="{F0B99434-47D3-49CB-AB19-8242702DB7F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E79EB1C-28BD-4F38-B466-B9F6F661EF90}" type="presOf" srcId="{8C603DFF-CE4E-49D6-BC63-5F18B26F85D9}" destId="{83A52FCA-5E0F-4BCF-9DBF-0FB126BA965D}" srcOrd="0" destOrd="0" presId="urn:microsoft.com/office/officeart/2005/8/layout/vList2"/>
    <dgm:cxn modelId="{3C54E32B-B8F5-4069-9D3A-47B07E8FF5F3}" type="presOf" srcId="{FC5FC6F0-6D2C-4F8F-A4F4-58C2F8054593}" destId="{80FF9F7F-1124-498B-AAB6-1E76CE73EE08}" srcOrd="0" destOrd="0" presId="urn:microsoft.com/office/officeart/2005/8/layout/vList2"/>
    <dgm:cxn modelId="{30FE7530-EE6A-4CDD-B395-67A26F1EA2CC}" srcId="{42883278-5F7E-4AA0-9EBD-05D522F1D441}" destId="{F0B99434-47D3-49CB-AB19-8242702DB7FA}" srcOrd="3" destOrd="0" parTransId="{3CAA7FF4-F65F-49B9-ABCB-00835393ACE1}" sibTransId="{48A3E178-E9A6-49CC-A563-7E4B05ED27CC}"/>
    <dgm:cxn modelId="{0620FB3E-C86F-4ED0-92ED-1F3AD2939C37}" srcId="{42883278-5F7E-4AA0-9EBD-05D522F1D441}" destId="{8C603DFF-CE4E-49D6-BC63-5F18B26F85D9}" srcOrd="1" destOrd="0" parTransId="{6D0A3B7B-8EF0-4D88-AF91-DEE42CE8C239}" sibTransId="{BFA55A51-755B-49ED-B5E9-A58BFC2EB96A}"/>
    <dgm:cxn modelId="{2E050B61-26CD-40BA-8EDD-E9526519DFB8}" srcId="{42883278-5F7E-4AA0-9EBD-05D522F1D441}" destId="{27F9449A-826E-4A63-A21B-5D2CA65620BC}" srcOrd="2" destOrd="0" parTransId="{A8D5B10F-3CDD-41CF-9598-04BC91A04CAC}" sibTransId="{E8AF3764-173F-4A90-912B-FB719A5F9D23}"/>
    <dgm:cxn modelId="{0C3D299C-B668-4265-89E5-5DD2ADC0D87B}" type="presOf" srcId="{42883278-5F7E-4AA0-9EBD-05D522F1D441}" destId="{A31D77DC-A7BA-4928-9403-F3F46AF7A2E5}" srcOrd="0" destOrd="0" presId="urn:microsoft.com/office/officeart/2005/8/layout/vList2"/>
    <dgm:cxn modelId="{5D85FE9C-1791-4F5F-B3BC-0CD1DE5689DB}" srcId="{42883278-5F7E-4AA0-9EBD-05D522F1D441}" destId="{FC5FC6F0-6D2C-4F8F-A4F4-58C2F8054593}" srcOrd="0" destOrd="0" parTransId="{EAB8F1C0-E5AD-4B0B-8406-4D747BC7500E}" sibTransId="{89CC60AB-E348-41A5-80B6-79C550079F5F}"/>
    <dgm:cxn modelId="{D0E46FE7-A72C-4216-B961-581B8F5B286E}" type="presOf" srcId="{F0B99434-47D3-49CB-AB19-8242702DB7FA}" destId="{BE7F8E2D-BD9E-4357-AC76-274BCA069C05}" srcOrd="0" destOrd="0" presId="urn:microsoft.com/office/officeart/2005/8/layout/vList2"/>
    <dgm:cxn modelId="{E94A0BF5-F819-4232-8FEE-EF877048FAAE}" type="presOf" srcId="{27F9449A-826E-4A63-A21B-5D2CA65620BC}" destId="{90B7061B-26D0-4B21-BE95-930F09C7FC56}" srcOrd="0" destOrd="0" presId="urn:microsoft.com/office/officeart/2005/8/layout/vList2"/>
    <dgm:cxn modelId="{711D148A-A86C-4376-B199-D720BA993F05}" type="presParOf" srcId="{A31D77DC-A7BA-4928-9403-F3F46AF7A2E5}" destId="{80FF9F7F-1124-498B-AAB6-1E76CE73EE08}" srcOrd="0" destOrd="0" presId="urn:microsoft.com/office/officeart/2005/8/layout/vList2"/>
    <dgm:cxn modelId="{EED5546F-E553-4D03-A1B8-241E277E8978}" type="presParOf" srcId="{A31D77DC-A7BA-4928-9403-F3F46AF7A2E5}" destId="{D99C4D6B-397F-47EE-A527-8DD15E9C8E51}" srcOrd="1" destOrd="0" presId="urn:microsoft.com/office/officeart/2005/8/layout/vList2"/>
    <dgm:cxn modelId="{EEC6724A-16AB-41C4-B7CA-36BC23013F2D}" type="presParOf" srcId="{A31D77DC-A7BA-4928-9403-F3F46AF7A2E5}" destId="{83A52FCA-5E0F-4BCF-9DBF-0FB126BA965D}" srcOrd="2" destOrd="0" presId="urn:microsoft.com/office/officeart/2005/8/layout/vList2"/>
    <dgm:cxn modelId="{BAB3177B-1CF0-494A-8D93-A172649DF908}" type="presParOf" srcId="{A31D77DC-A7BA-4928-9403-F3F46AF7A2E5}" destId="{4B3EEFBF-C64C-4975-A33A-A9A8EAB15A74}" srcOrd="3" destOrd="0" presId="urn:microsoft.com/office/officeart/2005/8/layout/vList2"/>
    <dgm:cxn modelId="{3549701E-6604-44C2-85D7-5354BC7729EF}" type="presParOf" srcId="{A31D77DC-A7BA-4928-9403-F3F46AF7A2E5}" destId="{90B7061B-26D0-4B21-BE95-930F09C7FC56}" srcOrd="4" destOrd="0" presId="urn:microsoft.com/office/officeart/2005/8/layout/vList2"/>
    <dgm:cxn modelId="{D9039161-0198-4350-B8BF-199C70680A22}" type="presParOf" srcId="{A31D77DC-A7BA-4928-9403-F3F46AF7A2E5}" destId="{1F1970A5-46B1-4754-B141-46FA98E7E8C3}" srcOrd="5" destOrd="0" presId="urn:microsoft.com/office/officeart/2005/8/layout/vList2"/>
    <dgm:cxn modelId="{E4A90DB1-BD67-4793-9084-82C2804DE50F}" type="presParOf" srcId="{A31D77DC-A7BA-4928-9403-F3F46AF7A2E5}" destId="{BE7F8E2D-BD9E-4357-AC76-274BCA069C0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F9F7F-1124-498B-AAB6-1E76CE73EE08}">
      <dsp:nvSpPr>
        <dsp:cNvPr id="0" name=""/>
        <dsp:cNvSpPr/>
      </dsp:nvSpPr>
      <dsp:spPr>
        <a:xfrm>
          <a:off x="0" y="48068"/>
          <a:ext cx="8596668" cy="82368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Quiz składa się z      pytań i jest skierowany do wszystkich uczestników wydarzenia</a:t>
          </a:r>
          <a:endParaRPr lang="en-US" sz="2200" b="1" kern="1200" dirty="0"/>
        </a:p>
      </dsp:txBody>
      <dsp:txXfrm>
        <a:off x="40209" y="88277"/>
        <a:ext cx="8516250" cy="743262"/>
      </dsp:txXfrm>
    </dsp:sp>
    <dsp:sp modelId="{83A52FCA-5E0F-4BCF-9DBF-0FB126BA965D}">
      <dsp:nvSpPr>
        <dsp:cNvPr id="0" name=""/>
        <dsp:cNvSpPr/>
      </dsp:nvSpPr>
      <dsp:spPr>
        <a:xfrm>
          <a:off x="0" y="935109"/>
          <a:ext cx="8596668" cy="82368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750137"/>
                <a:satOff val="-13193"/>
                <a:lumOff val="523"/>
                <a:alphaOff val="0"/>
                <a:shade val="74000"/>
                <a:satMod val="130000"/>
                <a:lumMod val="90000"/>
              </a:schemeClr>
              <a:schemeClr val="accent2">
                <a:hueOff val="750137"/>
                <a:satOff val="-13193"/>
                <a:lumOff val="52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Pytania są zamknięte, jednokrotnego wyboru (z jedną poprawną odpowiedzią) </a:t>
          </a:r>
          <a:endParaRPr lang="en-US" sz="2200" b="1" kern="1200" dirty="0"/>
        </a:p>
      </dsp:txBody>
      <dsp:txXfrm>
        <a:off x="40209" y="975318"/>
        <a:ext cx="8516250" cy="743262"/>
      </dsp:txXfrm>
    </dsp:sp>
    <dsp:sp modelId="{90B7061B-26D0-4B21-BE95-930F09C7FC56}">
      <dsp:nvSpPr>
        <dsp:cNvPr id="0" name=""/>
        <dsp:cNvSpPr/>
      </dsp:nvSpPr>
      <dsp:spPr>
        <a:xfrm>
          <a:off x="0" y="1822149"/>
          <a:ext cx="8596668" cy="82368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500273"/>
                <a:satOff val="-26385"/>
                <a:lumOff val="1046"/>
                <a:alphaOff val="0"/>
                <a:shade val="74000"/>
                <a:satMod val="130000"/>
                <a:lumMod val="90000"/>
              </a:schemeClr>
              <a:schemeClr val="accent2">
                <a:hueOff val="1500273"/>
                <a:satOff val="-26385"/>
                <a:lumOff val="104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Łącznie do zdobycia jest      punktów </a:t>
          </a:r>
          <a:endParaRPr lang="en-US" sz="2200" b="1" kern="1200" dirty="0"/>
        </a:p>
      </dsp:txBody>
      <dsp:txXfrm>
        <a:off x="40209" y="1862358"/>
        <a:ext cx="8516250" cy="743262"/>
      </dsp:txXfrm>
    </dsp:sp>
    <dsp:sp modelId="{BE7F8E2D-BD9E-4357-AC76-274BCA069C05}">
      <dsp:nvSpPr>
        <dsp:cNvPr id="0" name=""/>
        <dsp:cNvSpPr/>
      </dsp:nvSpPr>
      <dsp:spPr>
        <a:xfrm>
          <a:off x="0" y="2709189"/>
          <a:ext cx="8596668" cy="82368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250410"/>
                <a:satOff val="-39578"/>
                <a:lumOff val="1569"/>
                <a:alphaOff val="0"/>
                <a:shade val="74000"/>
                <a:satMod val="130000"/>
                <a:lumMod val="90000"/>
              </a:schemeClr>
              <a:schemeClr val="accent2">
                <a:hueOff val="2250410"/>
                <a:satOff val="-39578"/>
                <a:lumOff val="156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W przypadku zdobycia takiej samej ilości punktów przez więcej niż jednego uczestnika nastąpi dogrywka</a:t>
          </a:r>
          <a:endParaRPr lang="en-US" sz="2200" b="1" kern="1200" dirty="0"/>
        </a:p>
      </dsp:txBody>
      <dsp:txXfrm>
        <a:off x="40209" y="2749398"/>
        <a:ext cx="8516250" cy="743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F9F7F-1124-498B-AAB6-1E76CE73EE08}">
      <dsp:nvSpPr>
        <dsp:cNvPr id="0" name=""/>
        <dsp:cNvSpPr/>
      </dsp:nvSpPr>
      <dsp:spPr>
        <a:xfrm>
          <a:off x="0" y="55499"/>
          <a:ext cx="10018367" cy="70858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bg1"/>
              </a:solidFill>
            </a:rPr>
            <a:t>Quiz składa się z 40 pytań i jest skierowany do wszystkich uczestników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34590" y="90089"/>
        <a:ext cx="9949187" cy="639401"/>
      </dsp:txXfrm>
    </dsp:sp>
    <dsp:sp modelId="{83A52FCA-5E0F-4BCF-9DBF-0FB126BA965D}">
      <dsp:nvSpPr>
        <dsp:cNvPr id="0" name=""/>
        <dsp:cNvSpPr/>
      </dsp:nvSpPr>
      <dsp:spPr>
        <a:xfrm>
          <a:off x="0" y="818800"/>
          <a:ext cx="10018367" cy="70858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bg1"/>
              </a:solidFill>
            </a:rPr>
            <a:t>Pytania są zamknięte, jednokrotnego wyboru (z jedną poprawną odpowiedzią) 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34590" y="853390"/>
        <a:ext cx="9949187" cy="639401"/>
      </dsp:txXfrm>
    </dsp:sp>
    <dsp:sp modelId="{90B7061B-26D0-4B21-BE95-930F09C7FC56}">
      <dsp:nvSpPr>
        <dsp:cNvPr id="0" name=""/>
        <dsp:cNvSpPr/>
      </dsp:nvSpPr>
      <dsp:spPr>
        <a:xfrm>
          <a:off x="0" y="1582102"/>
          <a:ext cx="10018367" cy="70858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bg1"/>
              </a:solidFill>
            </a:rPr>
            <a:t>Łącznie do zdobycia jest 40 punktów 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34590" y="1616692"/>
        <a:ext cx="9949187" cy="639401"/>
      </dsp:txXfrm>
    </dsp:sp>
    <dsp:sp modelId="{BE7F8E2D-BD9E-4357-AC76-274BCA069C05}">
      <dsp:nvSpPr>
        <dsp:cNvPr id="0" name=""/>
        <dsp:cNvSpPr/>
      </dsp:nvSpPr>
      <dsp:spPr>
        <a:xfrm>
          <a:off x="0" y="2345403"/>
          <a:ext cx="10018367" cy="70858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bg1"/>
              </a:solidFill>
            </a:rPr>
            <a:t>W przypadku zdobycia takiej samej ilości punktów przez więcej niż jednego uczestnika nastąpi dogrywka</a:t>
          </a:r>
          <a:endParaRPr lang="en-US" sz="1900" b="1" kern="1200" dirty="0">
            <a:solidFill>
              <a:schemeClr val="bg1"/>
            </a:solidFill>
          </a:endParaRPr>
        </a:p>
      </dsp:txBody>
      <dsp:txXfrm>
        <a:off x="34590" y="2379993"/>
        <a:ext cx="9949187" cy="639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D788891-9A5B-4D39-9E24-A82F09128A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1A6C996-0B56-4C70-893A-593A22550D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8468F-543D-4162-B079-EF57F005E50F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3189381-7BB9-4F34-846A-5CAB31DAEC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Abcd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DCEA75D-51BA-47B0-AEA7-3182BCE43D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35BEA-A146-4F71-9542-27B22FA0E9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8896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4DA27-545B-4C93-BD88-E575E55A8411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Abcd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D86B5-E44C-440B-ABF3-41FC7CE12A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5724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00D0E5-4E08-4657-975A-EC563576B906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az 12">
            <a:extLst>
              <a:ext uri="{FF2B5EF4-FFF2-40B4-BE49-F238E27FC236}">
                <a16:creationId xmlns:a16="http://schemas.microsoft.com/office/drawing/2014/main" id="{0FBDCA13-E728-45DE-8ADD-8808AD3655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657" y="191110"/>
            <a:ext cx="2397108" cy="1826673"/>
          </a:xfrm>
          <a:prstGeom prst="rect">
            <a:avLst/>
          </a:prstGeom>
        </p:spPr>
      </p:pic>
      <p:pic>
        <p:nvPicPr>
          <p:cNvPr id="14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A200D143-7DA6-444A-AEF0-F9F1732ACC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3" y="4386160"/>
            <a:ext cx="2397108" cy="239710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3F5098F7-965A-4EE8-A037-0FE71CF2A95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28" y="5682727"/>
            <a:ext cx="6794335" cy="11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0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8230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1978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00143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87054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87892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06874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0029-1A93-4B0F-A8F8-FCDE670A315D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887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D6E2A-E0BB-4D7D-956E-18ACAB3D822E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10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FE1C3A-2F7E-4106-8054-0A64A4C5A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94488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Zasady Quizu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4B643B-EE0A-4A46-A6EA-02F160EB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622-5725-4236-B216-376920EF615F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2EAD7D-7399-4A85-9A1D-1E0C250F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CA85E1-1D51-40EA-9AA6-F9B930F8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C8BF-A2C3-4EE4-9FCB-FA455234680B}" type="slidenum">
              <a:rPr lang="pl-PL" smtClean="0"/>
              <a:t>‹#›</a:t>
            </a:fld>
            <a:endParaRPr lang="pl-PL"/>
          </a:p>
        </p:txBody>
      </p:sp>
      <p:graphicFrame>
        <p:nvGraphicFramePr>
          <p:cNvPr id="7" name="Shape 239">
            <a:extLst>
              <a:ext uri="{FF2B5EF4-FFF2-40B4-BE49-F238E27FC236}">
                <a16:creationId xmlns:a16="http://schemas.microsoft.com/office/drawing/2014/main" id="{638A761A-2562-4742-A9FA-F1BB0E5EB9C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99029141"/>
              </p:ext>
            </p:extLst>
          </p:nvPr>
        </p:nvGraphicFramePr>
        <p:xfrm>
          <a:off x="677334" y="1930400"/>
          <a:ext cx="8596668" cy="358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5BBAE1E9-C533-428D-82E2-109C119BBB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657" y="191110"/>
            <a:ext cx="2397108" cy="1826673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E2FA743D-FABD-4A99-917B-CD84537D2DD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3" y="4386160"/>
            <a:ext cx="2397108" cy="239710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338DD9E-9464-42A1-8BE7-167E1481843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28" y="5682727"/>
            <a:ext cx="6794335" cy="1177648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943951C6-179B-463A-BE5F-5993077844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8218" y="2059565"/>
            <a:ext cx="1266038" cy="1155989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18</a:t>
            </a:r>
          </a:p>
        </p:txBody>
      </p:sp>
      <p:sp>
        <p:nvSpPr>
          <p:cNvPr id="15" name="Symbol zastępczy tekstu 11">
            <a:extLst>
              <a:ext uri="{FF2B5EF4-FFF2-40B4-BE49-F238E27FC236}">
                <a16:creationId xmlns:a16="http://schemas.microsoft.com/office/drawing/2014/main" id="{64581349-101D-4E5A-9BD8-343308C952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2408" y="3929553"/>
            <a:ext cx="1285434" cy="1155989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18</a:t>
            </a:r>
          </a:p>
        </p:txBody>
      </p:sp>
      <p:pic>
        <p:nvPicPr>
          <p:cNvPr id="13" name="Obraz 12" descr="Obraz zawierający mapa&#10;&#10;Opis wygenerowany automatycznie">
            <a:extLst>
              <a:ext uri="{FF2B5EF4-FFF2-40B4-BE49-F238E27FC236}">
                <a16:creationId xmlns:a16="http://schemas.microsoft.com/office/drawing/2014/main" id="{289FC974-6C19-48DE-A5B7-1C032D06E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39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D0E5-4E08-4657-975A-EC563576B906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0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056F6D7-3B32-4C88-BD26-92C8E84EB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" y="2634371"/>
            <a:ext cx="12183692" cy="291542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396169" y="295348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81149"/>
            <a:ext cx="8314111" cy="2079023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038054"/>
            <a:ext cx="9601196" cy="25184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E1E6D7-2B6A-44C0-B555-5BA62343F9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657" y="191110"/>
            <a:ext cx="2397108" cy="182667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A8B52C08-076F-4A1E-AA6F-5EE6F7CDE26B}"/>
              </a:ext>
            </a:extLst>
          </p:cNvPr>
          <p:cNvSpPr/>
          <p:nvPr userDrawn="1"/>
        </p:nvSpPr>
        <p:spPr>
          <a:xfrm>
            <a:off x="0" y="5556488"/>
            <a:ext cx="12192000" cy="1064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DF2F2543-73E8-4596-9AF2-BA5316369E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24" y="4938475"/>
            <a:ext cx="2010247" cy="201024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0480740-5606-4ED4-A881-06E51BF783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01" y="5591361"/>
            <a:ext cx="5697820" cy="9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9698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587623-69EF-4F41-8475-EBABB5DF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FD6E53-ACDD-4953-BFC0-BA26321AB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9AF456-52D7-4EEC-8E81-987987B0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1E78B-7971-4329-8844-6BEA3CE44481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CC788C-3D34-496F-8164-ADAB56A5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21ABFD-E234-44B3-903F-BA0638D6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3BC4-2C9B-47CB-A780-C70DD81CA3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26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132A-9A83-47B5-BAB0-8ED514783E0A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15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99C0-5487-41CC-9AAE-32074EFC6A0D}" type="datetime1">
              <a:rPr lang="pl-PL" smtClean="0"/>
              <a:t>17.02.2022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82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9B58-4F1C-4F99-B607-DA8E784732FF}" type="datetime1">
              <a:rPr lang="pl-PL" smtClean="0"/>
              <a:t>17.02.2022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28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A814-4D0E-47DF-86C5-AA17D173A6D5}" type="datetime1">
              <a:rPr lang="pl-PL" smtClean="0"/>
              <a:t>17.02.2022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4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6459-03F1-4105-BE0A-204AC48E8641}" type="datetime1">
              <a:rPr lang="pl-PL" smtClean="0"/>
              <a:t>17.02.2022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85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0FA0-118E-446C-ADEA-11822DBD41DC}" type="datetime1">
              <a:rPr lang="pl-PL" smtClean="0"/>
              <a:t>17.02.2022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42260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EF5761-C9EC-4A4A-9D3D-D8BD0A519DBA}" type="datetime1">
              <a:rPr lang="pl-PL" smtClean="0"/>
              <a:t>17.02.2022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07BEFC-6E8F-4141-837E-D5F85A4A8828}" type="slidenum">
              <a:rPr lang="pl-PL" smtClean="0"/>
              <a:t>‹#›</a:t>
            </a:fld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A1DC0CE2-4C3B-4688-A6D0-D99B7C667D5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8062"/>
          <a:stretch/>
        </p:blipFill>
        <p:spPr>
          <a:xfrm>
            <a:off x="0" y="783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  <p:sldLayoutId id="2147484204" r:id="rId16"/>
    <p:sldLayoutId id="2147484205" r:id="rId17"/>
    <p:sldLayoutId id="2147483906" r:id="rId18"/>
    <p:sldLayoutId id="2147483760" r:id="rId19"/>
    <p:sldLayoutId id="2147484206" r:id="rId2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5CED52-C7D9-4850-A71F-AD9FD2D2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60" y="484558"/>
            <a:ext cx="10946166" cy="1654959"/>
          </a:xfrm>
        </p:spPr>
        <p:txBody>
          <a:bodyPr anchor="ctr">
            <a:noAutofit/>
          </a:bodyPr>
          <a:lstStyle/>
          <a:p>
            <a:pPr algn="ctr"/>
            <a:r>
              <a:rPr lang="pl-PL" sz="4000" b="1" dirty="0"/>
              <a:t>Quiz historyczny</a:t>
            </a:r>
          </a:p>
        </p:txBody>
      </p:sp>
      <p:graphicFrame>
        <p:nvGraphicFramePr>
          <p:cNvPr id="8" name="Shape 239">
            <a:extLst>
              <a:ext uri="{FF2B5EF4-FFF2-40B4-BE49-F238E27FC236}">
                <a16:creationId xmlns:a16="http://schemas.microsoft.com/office/drawing/2014/main" id="{9C051088-7186-49BB-B49A-2F3C73F12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0941643"/>
              </p:ext>
            </p:extLst>
          </p:nvPr>
        </p:nvGraphicFramePr>
        <p:xfrm>
          <a:off x="1078719" y="2139518"/>
          <a:ext cx="10018367" cy="310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04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DE2603-E541-43D5-A81D-EDFA84A66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5/40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Kto zbudował w 1885r. pierwszy samochód spalinowy z silnikiem benzynowym?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15299A2-C85E-4BAB-839E-8AFB7C41E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Karl Friedrich Benz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Ferdinand Porsche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Gianni Agnelli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Adam Opel</a:t>
            </a:r>
          </a:p>
        </p:txBody>
      </p:sp>
    </p:spTree>
    <p:extLst>
      <p:ext uri="{BB962C8B-B14F-4D97-AF65-F5344CB8AC3E}">
        <p14:creationId xmlns:p14="http://schemas.microsoft.com/office/powerpoint/2010/main" val="207887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74AE88-7509-47BB-A6B2-B389C82D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5/40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Kto zbudował w 1885r. pierwszy samochód spalinowy z silnikiem benzynowym?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1AF447B-E594-4F1B-AEBA-93FAED103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Karl Friedrich Benz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03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3C2AF9-562E-4A5E-B0CC-7AB2E6F7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6/40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Co produkowała firma Peugeot (Francja) na początku swej działalności?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97A520-5273-478B-9DE9-1B4831390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rowery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maszyny parowe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żelazka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piłki</a:t>
            </a:r>
          </a:p>
        </p:txBody>
      </p:sp>
    </p:spTree>
    <p:extLst>
      <p:ext uri="{BB962C8B-B14F-4D97-AF65-F5344CB8AC3E}">
        <p14:creationId xmlns:p14="http://schemas.microsoft.com/office/powerpoint/2010/main" val="358504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EDF10F-2213-4E9F-A782-8842AFE3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6/40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Co produkowała firma Peugeot (Francja) na początku swej działalności?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87F751-DD9D-4DD7-9ACB-D02751408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rowery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2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D4053F-F07E-44D9-9CCE-2779F15B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7/40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W którym wieku miały miejsce Napoleońskie bitwy pod Ulm i Austerlitz?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6EBC1FF-72C3-4EFB-8708-DA4D28264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XVIII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XVII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XIX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XX</a:t>
            </a:r>
          </a:p>
        </p:txBody>
      </p:sp>
    </p:spTree>
    <p:extLst>
      <p:ext uri="{BB962C8B-B14F-4D97-AF65-F5344CB8AC3E}">
        <p14:creationId xmlns:p14="http://schemas.microsoft.com/office/powerpoint/2010/main" val="2817662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C07020-4C15-43F2-9B2B-063A4166F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7/40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W którym wieku miały miejsce Napoleońskie bitwy pod Ulm i Austerlitz?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D08D32-4A8A-4FBF-9E30-E62B046F4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XIX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2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93B168-C4A2-43F4-BB82-EFFA0848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8/40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Gdzie znajduje się największy średniowieczny drewniany ołtarz Europy?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01B166-3CA3-4F75-BBAB-9D42CE706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Bazylice Mariackiej w Krakowie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Sainte Chapelle w Paryżu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katedrze św. Wita w Pradze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Bazylice św. Marka w Wenecji</a:t>
            </a:r>
          </a:p>
        </p:txBody>
      </p:sp>
    </p:spTree>
    <p:extLst>
      <p:ext uri="{BB962C8B-B14F-4D97-AF65-F5344CB8AC3E}">
        <p14:creationId xmlns:p14="http://schemas.microsoft.com/office/powerpoint/2010/main" val="59247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8E9FD5-36A7-405A-A251-4D7CFA63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8/40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Gdzie znajduje się największy średniowieczny drewniany ołtarz Europy?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B74467B-44C6-4A26-B1BA-185A7E3FA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Bazylice Mariackiej w Krakowie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35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72A93F-D97E-48A6-9F85-2D764D52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9/40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Kiedy nastąpiła kapitulacja Berlina w czasie </a:t>
            </a:r>
            <a:r>
              <a:rPr lang="pl-PL" b="1" i="0" u="none" strike="noStrike" baseline="0" dirty="0" err="1">
                <a:solidFill>
                  <a:srgbClr val="BF8F00"/>
                </a:solidFill>
                <a:latin typeface="Times New Roman" panose="02020603050405020304" pitchFamily="18" charset="0"/>
              </a:rPr>
              <a:t>ll</a:t>
            </a: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 Wojny Światowej?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D059C3-D734-4117-B1BD-E6C0698BB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1 września 1945 r.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2 maja 1945 r.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3 lipca 1945 r.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1 sierpnia 1945</a:t>
            </a:r>
          </a:p>
        </p:txBody>
      </p:sp>
    </p:spTree>
    <p:extLst>
      <p:ext uri="{BB962C8B-B14F-4D97-AF65-F5344CB8AC3E}">
        <p14:creationId xmlns:p14="http://schemas.microsoft.com/office/powerpoint/2010/main" val="206536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153CDD-DC1C-4429-9678-9D588F426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9/40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Kiedy nastąpiła kapitulacja Berlina w czasie </a:t>
            </a:r>
            <a:r>
              <a:rPr lang="pl-PL" b="1" i="0" u="none" strike="noStrike" baseline="0" dirty="0" err="1">
                <a:solidFill>
                  <a:srgbClr val="BF8F00"/>
                </a:solidFill>
                <a:latin typeface="Times New Roman" panose="02020603050405020304" pitchFamily="18" charset="0"/>
              </a:rPr>
              <a:t>ll</a:t>
            </a: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 Wojny Światowej?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BF12A5-B653-4BD2-A366-890E90465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2 maja 1945 r.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5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617624-4181-408A-8099-468F3A41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Wybitny polski film Andrzeja Wajdy ,,Ziemia obiecana" powstał na podstawie powieści jakiego autora?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FE5D3E-8694-484D-9DE7-529982E73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Władysława Reymonta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Henryka Sienkiewicza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Bolesława Prusa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Bolesława Leśmiana</a:t>
            </a:r>
          </a:p>
        </p:txBody>
      </p:sp>
    </p:spTree>
    <p:extLst>
      <p:ext uri="{BB962C8B-B14F-4D97-AF65-F5344CB8AC3E}">
        <p14:creationId xmlns:p14="http://schemas.microsoft.com/office/powerpoint/2010/main" val="2590213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1B0EA1-1310-4617-B2E5-CB8A4FDF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10/40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Znany Amfiteatr Flawiuszów w Rzymie, zwany inaczej Koloseum, zbudowany był na planie: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3041A21-6140-414D-B457-3F61E1F56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elipsy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koła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prostokąta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szesnastościanu</a:t>
            </a:r>
          </a:p>
        </p:txBody>
      </p:sp>
    </p:spTree>
    <p:extLst>
      <p:ext uri="{BB962C8B-B14F-4D97-AF65-F5344CB8AC3E}">
        <p14:creationId xmlns:p14="http://schemas.microsoft.com/office/powerpoint/2010/main" val="1525148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3687C8-9FC9-45F6-B050-9B314C7C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10/40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Znany Amfiteatr Flawiuszów w Rzymie, zwany inaczej Koloseum, zbudowany był na planie: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BBA8F0-A97B-4476-AA6D-1D80B3E8A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elipsy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73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B43430-B1DF-4541-AACF-857A0F08C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11/40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Kto ulepszył działanie maszyn parowych?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951931-8578-4171-863A-700E52A1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Isaac Newton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James Watt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Graham Bell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Georg Ohm</a:t>
            </a:r>
          </a:p>
        </p:txBody>
      </p:sp>
    </p:spTree>
    <p:extLst>
      <p:ext uri="{BB962C8B-B14F-4D97-AF65-F5344CB8AC3E}">
        <p14:creationId xmlns:p14="http://schemas.microsoft.com/office/powerpoint/2010/main" val="1265015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8429E5-2DE0-49A6-937C-E4540895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11/40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Kto ulepszył działanie maszyn parowych?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34F3DBD-B651-417E-AF70-B25E0D297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James Watt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68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186D05-5741-4B45-BA60-1360CA92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12/40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Budowa katedry w Kolonii, rozpoczęta w 1248 r., trwała z przerwami ponad: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DB374F-70AC-485E-B689-61AB38BB3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100 lat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200 lat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600 lat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50 lat</a:t>
            </a:r>
          </a:p>
        </p:txBody>
      </p:sp>
    </p:spTree>
    <p:extLst>
      <p:ext uri="{BB962C8B-B14F-4D97-AF65-F5344CB8AC3E}">
        <p14:creationId xmlns:p14="http://schemas.microsoft.com/office/powerpoint/2010/main" val="2445640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3BB072-C924-4D78-B0A2-6479FACE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12/40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Budowa katedry w Kolonii, rozpoczęta w 1248 r., trwała z przerwami ponad: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552626A-51DF-4FE5-B3AC-C53A582E9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600 lat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2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E93117-CB3D-4112-9971-FBA45D71B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13/40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Policja Polska Generalnego Gubernatorstwa zwana była: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369FCA-9E69-46E7-BFA3-6A17169F2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Granatową Policją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Gestapo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Czarne Koszule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Brązowe Koszule</a:t>
            </a:r>
          </a:p>
        </p:txBody>
      </p:sp>
    </p:spTree>
    <p:extLst>
      <p:ext uri="{BB962C8B-B14F-4D97-AF65-F5344CB8AC3E}">
        <p14:creationId xmlns:p14="http://schemas.microsoft.com/office/powerpoint/2010/main" val="1255914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CD146B-BDD9-4657-ACBA-2B836282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13/40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Policja Polska Generalnego Gubernatorstwa zwana była: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CB52F8-45BE-4641-9429-6951263EF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Granatową Policją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14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12A195-50C4-43EA-A4CC-4EDEB4A1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14/40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"Karta 77" to ugrupowanie antykomunistyczne działające w latach 1976 - 1992, w jakim kraju?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9ECAD2A-54F6-47B9-B20A-8E054FE90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w Czechosłowacji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na Węgrzech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w Finlandii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w Austrii</a:t>
            </a:r>
          </a:p>
        </p:txBody>
      </p:sp>
    </p:spTree>
    <p:extLst>
      <p:ext uri="{BB962C8B-B14F-4D97-AF65-F5344CB8AC3E}">
        <p14:creationId xmlns:p14="http://schemas.microsoft.com/office/powerpoint/2010/main" val="778934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83426E-02AE-4000-811A-245377F7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14/40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"Karta 77" to ugrupowanie antykomunistyczne działające w latach 1976 - 1992, w jakim kraju?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012929-1EBE-4FC7-8E0A-B1FB94574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w Czechosłowacji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6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891C86-0A8C-4114-9EF4-1B7ADD23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Wybitny polski film Andrzeja Wajdy ,,Ziemia obiecana" powstał na podstawie powieści jakiego autora?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64BC91B-1ED5-4F4D-995E-765F262F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Władysława Reymonta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0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22AC0B-D4EC-42BD-99E4-DA47488F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15/40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Układ antyfrancuski o charakterze obronnym, zwany "Trójprzymierzem" powstał w roku: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0C42AF-0749-4631-A539-5C9464862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A.	1882 r.</a:t>
            </a:r>
          </a:p>
          <a:p>
            <a:pPr marR="0" lvl="0" rtl="0"/>
            <a:r>
              <a:rPr lang="pl-PL" b="0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B.	1918 r.</a:t>
            </a:r>
          </a:p>
          <a:p>
            <a:pPr marR="0" lvl="0" rtl="0"/>
            <a:r>
              <a:rPr lang="pl-PL" b="0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C.	1940 r.</a:t>
            </a:r>
          </a:p>
          <a:p>
            <a:pPr marR="0" lvl="0" rtl="0"/>
            <a:r>
              <a:rPr lang="pl-PL" b="0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D.	1900 r.</a:t>
            </a:r>
          </a:p>
        </p:txBody>
      </p:sp>
    </p:spTree>
    <p:extLst>
      <p:ext uri="{BB962C8B-B14F-4D97-AF65-F5344CB8AC3E}">
        <p14:creationId xmlns:p14="http://schemas.microsoft.com/office/powerpoint/2010/main" val="2310363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D16360-DFAC-4611-BFC1-A4ECAEA73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15/40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Układ antyfrancuski o charakterze obronnym, zwany "Trójprzymierzem" powstał w roku: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984C74-8AA3-4232-883A-A553FB575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1882 r.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42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D3717-3FE1-4EF8-AE78-20640E43E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16/40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Ostatnim prezydentem Polski na emigracji był: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996AAD8-7F6E-4521-90B7-AD54B47B8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Lech Wałęsa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Edward Raczyński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Ryszard Kaczorowski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Kaziemirz Sabbat</a:t>
            </a:r>
          </a:p>
        </p:txBody>
      </p:sp>
    </p:spTree>
    <p:extLst>
      <p:ext uri="{BB962C8B-B14F-4D97-AF65-F5344CB8AC3E}">
        <p14:creationId xmlns:p14="http://schemas.microsoft.com/office/powerpoint/2010/main" val="2815287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4577E7-1C77-40B4-B058-B8D93C161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16/40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Ostatnim prezydentem Polski na emigracji był: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C10975-7E2D-4160-906B-BE84F165E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Ryszard Kaczorowski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28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A90FDA-BC96-419E-82E2-7CC3E5B6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17/40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Jaki papież sprawował pontyfikat w czasie trwania II Wojny Światowej?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5FB9E7-4DBA-4C2B-96F9-5BA51B95A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Jan Paweł 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Benedykt XV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Pius XII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Jan XXIII</a:t>
            </a:r>
          </a:p>
        </p:txBody>
      </p:sp>
    </p:spTree>
    <p:extLst>
      <p:ext uri="{BB962C8B-B14F-4D97-AF65-F5344CB8AC3E}">
        <p14:creationId xmlns:p14="http://schemas.microsoft.com/office/powerpoint/2010/main" val="2455229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3F9910-8F85-4A39-A9A0-F4777AAA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17/40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Jaki papież sprawował pontyfikat w czasie trwania II Wojny Światowej?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7168558-BB3A-4BCC-9F62-F88082B9F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Pius XII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281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5AD6F8-56C6-4E97-BB63-CC1DD48A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18/40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Monarchią konstytucyjną nie jest: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453D89-B91E-420F-939F-0127F18E8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Szwecja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Norwegia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Hiszpania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Portugalia</a:t>
            </a:r>
          </a:p>
        </p:txBody>
      </p:sp>
    </p:spTree>
    <p:extLst>
      <p:ext uri="{BB962C8B-B14F-4D97-AF65-F5344CB8AC3E}">
        <p14:creationId xmlns:p14="http://schemas.microsoft.com/office/powerpoint/2010/main" val="2380855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0A9DA7-0927-4274-84A4-D60A091F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18/40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Monarchią konstytucyjną nie jest: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507DEA-BA79-4B7A-B708-1CEF1B26D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Portugalia</a:t>
            </a:r>
          </a:p>
        </p:txBody>
      </p:sp>
    </p:spTree>
    <p:extLst>
      <p:ext uri="{BB962C8B-B14F-4D97-AF65-F5344CB8AC3E}">
        <p14:creationId xmlns:p14="http://schemas.microsoft.com/office/powerpoint/2010/main" val="1111137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3F2A74-130C-4C66-B9B1-7F017EA5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19/40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Do którego wieku istniało Imperium Osmańskie?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07E3F0-C5BD-4557-9B28-F58EF9730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XIX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XX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XXI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XVIII</a:t>
            </a:r>
          </a:p>
        </p:txBody>
      </p:sp>
    </p:spTree>
    <p:extLst>
      <p:ext uri="{BB962C8B-B14F-4D97-AF65-F5344CB8AC3E}">
        <p14:creationId xmlns:p14="http://schemas.microsoft.com/office/powerpoint/2010/main" val="4112788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D27140-8E1A-41A0-8DA3-7C2C99AE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19/40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Do którego wieku istniało Imperium Osmańskie?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3A68AD9-1B5B-43BD-A096-219F74CDF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XXI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5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7EB1DA-92C2-41E8-AECA-80C4E9886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Najstarszy uniwersytet w Polsce to: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B5D5C01-31AB-48CD-A932-C61563FB2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Uniwersytet Wrocławski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Uniwersytet Warszawski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Uniwersytet Jagielloński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Uniwersytet im. Adama Mickiewicza w Poznaniu</a:t>
            </a:r>
          </a:p>
        </p:txBody>
      </p:sp>
    </p:spTree>
    <p:extLst>
      <p:ext uri="{BB962C8B-B14F-4D97-AF65-F5344CB8AC3E}">
        <p14:creationId xmlns:p14="http://schemas.microsoft.com/office/powerpoint/2010/main" val="3743391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AB5E11-6868-48D8-B410-0A1BCA32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20/40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Gdzie rozegrano pierwsze nowożytne Igrzyska Olimpijskie?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A5C641-5B4B-4E30-8D16-FB30AF83B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w Berlinie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w Atenach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w Londynie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Moskwie</a:t>
            </a:r>
          </a:p>
        </p:txBody>
      </p:sp>
    </p:spTree>
    <p:extLst>
      <p:ext uri="{BB962C8B-B14F-4D97-AF65-F5344CB8AC3E}">
        <p14:creationId xmlns:p14="http://schemas.microsoft.com/office/powerpoint/2010/main" val="2626324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6C17B2-6732-4EA2-BD06-42DD9F33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20/40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Gdzie rozegrano pierwsze nowożytne Igrzyska Olimpijskie?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521DB9-235A-4A96-A9A5-F7DF2BDDC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w Atenach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26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BF659E-27D4-4A26-AD5A-B9CD26B4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21/40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Kim był Kaligula?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D0A521-C484-4563-893E-BA710ABDF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Wodzem wikingów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Wodzem Hunów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Cesarzem rzymskim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Greckim filozofem</a:t>
            </a:r>
          </a:p>
        </p:txBody>
      </p:sp>
    </p:spTree>
    <p:extLst>
      <p:ext uri="{BB962C8B-B14F-4D97-AF65-F5344CB8AC3E}">
        <p14:creationId xmlns:p14="http://schemas.microsoft.com/office/powerpoint/2010/main" val="25492284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B95208-64E4-46B6-A903-8CD91DFCB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21/40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Kim był Kaligula?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A9C092A-A9CA-49F9-9799-E10B8E338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Cesarzem rzymskim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58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DE4E5B-E30C-4B7B-8FEC-32CD670C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22/40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O jaką krainę historyczną toczyli spory w ciągu XX w. Węgrzy i Rumuni?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51B85F2-3463-4B83-871C-E09518A21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Banat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Czarnolas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Siedmiogród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Czarnogród</a:t>
            </a:r>
          </a:p>
        </p:txBody>
      </p:sp>
    </p:spTree>
    <p:extLst>
      <p:ext uri="{BB962C8B-B14F-4D97-AF65-F5344CB8AC3E}">
        <p14:creationId xmlns:p14="http://schemas.microsoft.com/office/powerpoint/2010/main" val="7082843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9F5220-8CFC-46A1-A4FD-26AAC042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22/40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O jaką krainę historyczną toczyli spory w ciągu XX w. Węgrzy i Rumuni?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E21E65-C323-448F-8EC1-C6AA1D330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Siedmiogród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15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4EFA77-FFA1-43EF-BB2F-EFFBC2C1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23/40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Który z przywódców radzieckich przyznał, że zbrodni katyńskiej dokonał ZSRR?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3097DB-42A7-405C-BFAB-D7EEC72F5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Józef Stalin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Michaił Gorbaczow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Leonid Breżniew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Wladimir Putin</a:t>
            </a:r>
          </a:p>
        </p:txBody>
      </p:sp>
    </p:spTree>
    <p:extLst>
      <p:ext uri="{BB962C8B-B14F-4D97-AF65-F5344CB8AC3E}">
        <p14:creationId xmlns:p14="http://schemas.microsoft.com/office/powerpoint/2010/main" val="13614552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FF2D81-55A9-42BA-BE75-9CF107EE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23/40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Który z przywódców radzieckich przyznał, że zbrodni katyńskiej dokonał ZSRR?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7984F13-7886-433D-88BC-452B70602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Michaił Gorbaczow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542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1407A0-36D4-4E6B-BD07-6F002EBDD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24/40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Jaki naród położył kres Cesarstwu Bizantyjskiemu?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3BD53F-36AF-4C7D-871B-47DDEAD98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Bułgarzy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Turcy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Węgrzy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Polacy</a:t>
            </a:r>
          </a:p>
        </p:txBody>
      </p:sp>
    </p:spTree>
    <p:extLst>
      <p:ext uri="{BB962C8B-B14F-4D97-AF65-F5344CB8AC3E}">
        <p14:creationId xmlns:p14="http://schemas.microsoft.com/office/powerpoint/2010/main" val="1389301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1D6817-EFC5-408B-B42A-8B289B6EA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24/40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Jaki naród położył kres Cesarstwu Bizantyjskiemu?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3A8B08-D025-4B9E-8171-C1566BA76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Turcy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3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E9F9A1-5952-4B14-AC73-D8E0AE89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Najstarszy uniwersytet w Polsce to: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6F2823A-3F3B-4EC2-AE07-07E14BC4A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Uniwersytet Jagielloński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33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BF36C1-100F-4F87-BC37-0F1F7028A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25/40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Gdzie miały początek Olimpiady sportowe?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11EF7B-2110-459F-8607-EE447ECCE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w starożytnym Rzymie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w starożytnej Macedonii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w starożytnej Grecji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w starożytnej Arabii</a:t>
            </a:r>
          </a:p>
        </p:txBody>
      </p:sp>
    </p:spTree>
    <p:extLst>
      <p:ext uri="{BB962C8B-B14F-4D97-AF65-F5344CB8AC3E}">
        <p14:creationId xmlns:p14="http://schemas.microsoft.com/office/powerpoint/2010/main" val="31338177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8E2A41-B0E6-452A-9A58-555F23C2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25/40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Gdzie miały początek Olimpiady sportowe?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2CF51D-AEFB-4A3A-BE70-7E0913783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w starożytnej Grecji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6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82F09-BB5C-47F5-B043-35CB1BA4C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26/40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Klemens Metternich to wybitny polityk jakiego kraju?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BA04F36-B37A-4829-8D0C-55340F4EB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Polski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Niemiec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Austrii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Belgii</a:t>
            </a:r>
          </a:p>
        </p:txBody>
      </p:sp>
    </p:spTree>
    <p:extLst>
      <p:ext uri="{BB962C8B-B14F-4D97-AF65-F5344CB8AC3E}">
        <p14:creationId xmlns:p14="http://schemas.microsoft.com/office/powerpoint/2010/main" val="32385800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49CA2D-5937-4441-983A-6D20CE60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26/40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Klemens Metternich to wybitny polityk jakiego kraju?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44B6BF1-0283-4134-BA08-24D544672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Austrii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717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04E84-2427-4D22-ACDE-7F260D01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27/40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Kim z zawodu był Tytus Chałubiński (1820-1889), współtwórca Towarzystwa Tatrzańskiego, jeden z pierwszych badaczy przyrody tatrzańskiej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66BA079-0C8B-473B-911A-FDF7A4D17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muzykiem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lekarzem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fizykiem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geografem</a:t>
            </a:r>
          </a:p>
        </p:txBody>
      </p:sp>
    </p:spTree>
    <p:extLst>
      <p:ext uri="{BB962C8B-B14F-4D97-AF65-F5344CB8AC3E}">
        <p14:creationId xmlns:p14="http://schemas.microsoft.com/office/powerpoint/2010/main" val="14849306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C30AAF-9C82-4261-BB26-5076C199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27/40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Kim z zawodu był Tytus Chałubiński (1820-1889), współtwórca Towarzystwa Tatrzańskiego, jeden z pierwszych badaczy przyrody tatrzańskiej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FA195D-8EBC-4FEC-87DD-FB3DDA38E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lekarzem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650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E3FD8B-E699-4E83-85A3-C64E7286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28/40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Na podstawie jakiego dokumentu kraje Europy Zachodniej mogły po II Wojnie Światowej liczyć na pomoc?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82CDDF9-EAFC-424E-9E75-7ACC22CA0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Paktu trzech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Konferencji w Jałcie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Planu Marshalla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Plan Morgenthaua</a:t>
            </a:r>
          </a:p>
        </p:txBody>
      </p:sp>
    </p:spTree>
    <p:extLst>
      <p:ext uri="{BB962C8B-B14F-4D97-AF65-F5344CB8AC3E}">
        <p14:creationId xmlns:p14="http://schemas.microsoft.com/office/powerpoint/2010/main" val="40511844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A3104-5762-4200-BCEF-3A4BF6B8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28/40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Na podstawie jakiego dokumentu kraje Europy Zachodniej mogły po II Wojnie Światowej liczyć na pomoc?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F63D0E-DD45-4E65-99A5-2F34B97E2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Planu Marshalla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378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FF0EF9-E72F-4D85-B441-B19E6B9E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29/40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Związek Radziecki przestał istnieć 31 grudnia którego roku?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5DF9765-09F5-4244-909D-7A8E9D50A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1981 r.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1991 r.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1995 r.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1945 r.</a:t>
            </a:r>
          </a:p>
        </p:txBody>
      </p:sp>
    </p:spTree>
    <p:extLst>
      <p:ext uri="{BB962C8B-B14F-4D97-AF65-F5344CB8AC3E}">
        <p14:creationId xmlns:p14="http://schemas.microsoft.com/office/powerpoint/2010/main" val="31423063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E455D3-3028-4CEB-9717-C5715FDD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29/40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Związek Radziecki przestał istnieć 31 grudnia którego roku?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43CBB9-A161-4A4D-A849-B027D4C88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1991 r.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5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72DE15-635B-4F2C-A159-8441D744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W którym wieku powstały pierwsze Uniwersytety w Europie Zachodniej?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11BE86-E31C-4860-9D78-B32D2E8E9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V w.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XI w.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XV w.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XIX w.</a:t>
            </a:r>
          </a:p>
        </p:txBody>
      </p:sp>
    </p:spTree>
    <p:extLst>
      <p:ext uri="{BB962C8B-B14F-4D97-AF65-F5344CB8AC3E}">
        <p14:creationId xmlns:p14="http://schemas.microsoft.com/office/powerpoint/2010/main" val="26936539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BDEAA8-3EE5-4D6D-AB53-E0063548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30/40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Kto zapoczątkował w ZSRR zmiany systemu komunistycznego, zwane pierestrojka?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97C139-AA82-4411-A494-A1B34A814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Borys Jelcyn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Michaił Gorbaczow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Jurij Andropow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Józef Stalin</a:t>
            </a:r>
          </a:p>
        </p:txBody>
      </p:sp>
    </p:spTree>
    <p:extLst>
      <p:ext uri="{BB962C8B-B14F-4D97-AF65-F5344CB8AC3E}">
        <p14:creationId xmlns:p14="http://schemas.microsoft.com/office/powerpoint/2010/main" val="17726695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9D7E61-D136-4C3A-B99F-A37E5CABD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30/40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Kto zapoczątkował w ZSRR zmiany systemu komunistycznego, zwane pierestrojka?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6BFCD5-12FB-4B51-9FD2-675EA6814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Michaił Gorbaczow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122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9CB557-2C9E-4B89-A591-9562AEC1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31/40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Caryca Katarzyna II zdobyła władzę w wyniku: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B35268E-4779-46C6-8F4E-1E936BB5E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elekcji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dziedziczenia tronu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zamachu stanu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wyborów powszechnych</a:t>
            </a:r>
          </a:p>
        </p:txBody>
      </p:sp>
    </p:spTree>
    <p:extLst>
      <p:ext uri="{BB962C8B-B14F-4D97-AF65-F5344CB8AC3E}">
        <p14:creationId xmlns:p14="http://schemas.microsoft.com/office/powerpoint/2010/main" val="2919026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4ED06F-2246-448A-BD88-3F80A3322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31/40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Caryca Katarzyna II zdobyła władzę w wyniku: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57EC7D-0538-409D-806A-68787BAE5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zamachu stanu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248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936165-DD5C-4567-A04B-2D305BC2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32/40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Jak nazywała się organizacja międzynarodowa, którą powołano podczas konferencji pokojowej w Wersalu w 1919 r. 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BD8434E-3B1C-4077-AC39-C19DE727A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NATO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Liga Narodów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ONZ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UNESCO</a:t>
            </a:r>
          </a:p>
        </p:txBody>
      </p:sp>
    </p:spTree>
    <p:extLst>
      <p:ext uri="{BB962C8B-B14F-4D97-AF65-F5344CB8AC3E}">
        <p14:creationId xmlns:p14="http://schemas.microsoft.com/office/powerpoint/2010/main" val="24169065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BDC271-72FC-4647-B213-50CC28C86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32/40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Jak nazywała się organizacja międzynarodowa, którą powołano podczas konferencji pokojowej w Wersalu w 1919 r. 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9B0615-6C10-4F64-9109-8E7B5E53E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Liga Narodów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948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04D1BB-7E95-4DEF-B335-67BF93583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33/40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Pierwszym prezydentem Ukrainy, po ogłoszeniu niepodległości w 1991 r., został/została: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43B0D1-E172-4932-B0CC-D8401D8FB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Leonid Krawczuk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Julia Tymoszenko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Wiktor Juszczenko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Stepan Chmara</a:t>
            </a:r>
          </a:p>
        </p:txBody>
      </p:sp>
    </p:spTree>
    <p:extLst>
      <p:ext uri="{BB962C8B-B14F-4D97-AF65-F5344CB8AC3E}">
        <p14:creationId xmlns:p14="http://schemas.microsoft.com/office/powerpoint/2010/main" val="27154626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92A0AE-8746-40DA-8798-6F40CDFA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33/40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Pierwszym prezydentem Ukrainy, po ogłoszeniu niepodległości w 1991 r., został/została: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78EA4A-5413-410C-AFE3-DAA47F30E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Leonid Krawczuk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154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F86CE4-A96F-4E67-8A58-E35C3DF5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34/40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Gdzie miała miejsce największa bitwa I Wojny Światowej w 1916 r.?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3680CD-0749-4495-AC03-17F6E0D1D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pod Moskwą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pod Verdun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pod Waterloo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nad Odrą</a:t>
            </a:r>
          </a:p>
        </p:txBody>
      </p:sp>
    </p:spTree>
    <p:extLst>
      <p:ext uri="{BB962C8B-B14F-4D97-AF65-F5344CB8AC3E}">
        <p14:creationId xmlns:p14="http://schemas.microsoft.com/office/powerpoint/2010/main" val="12753978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CC64FF-5ADA-48E0-AAFE-8AAEC58E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34/40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Gdzie miała miejsce największa bitwa I Wojny Światowej w 1916 r.?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A69E430-C2D1-42BF-B497-FDB0916A5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pod Verdun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2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86092A-3143-45A4-97EF-77E520A34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W którym wieku powstały pierwsze Uniwersytety w Europie Zachodniej?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D83CBE-E6D7-48F5-8ECB-BBFD2DF73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XI w.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563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B33E8C-CF12-4C01-B617-F14E6D4F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35/40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Gdzie odkryto słynny grób Agamemnona, zwany obecnie także Skarbcem Atreusza?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211722-0F64-4D13-AA84-D22440BBA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w Knossos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w Fajstos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w Mykenach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w Olimpii</a:t>
            </a:r>
          </a:p>
        </p:txBody>
      </p:sp>
    </p:spTree>
    <p:extLst>
      <p:ext uri="{BB962C8B-B14F-4D97-AF65-F5344CB8AC3E}">
        <p14:creationId xmlns:p14="http://schemas.microsoft.com/office/powerpoint/2010/main" val="23825565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D0B1E7-1260-4248-B939-35DC48423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35/40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Gdzie odkryto słynny grób Agamemnona, zwany obecnie także Skarbcem Atreusza?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926685-5D76-44A2-9C45-9C214BE60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w Mykenach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148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9ED5D5-00D2-43A0-97AD-4C6EDD26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36/40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Który cesarz Austrii koronował się na króla Węgier?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FDAF4B-596B-49DE-99C7-F945CE8B5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Franciszek Józef l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Karol III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Karol Gustaw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Grzegorz Wielki</a:t>
            </a:r>
          </a:p>
        </p:txBody>
      </p:sp>
    </p:spTree>
    <p:extLst>
      <p:ext uri="{BB962C8B-B14F-4D97-AF65-F5344CB8AC3E}">
        <p14:creationId xmlns:p14="http://schemas.microsoft.com/office/powerpoint/2010/main" val="37429330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7A619A-FE08-4EE5-8BB6-117F0512B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36/40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Który cesarz Austrii koronował się na króla Węgier?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1D24050-A2F1-4780-9BD3-8B39ED7CC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Franciszek Józef l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312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5DB244-F8FF-41F9-A0FB-D5B73E7E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37/40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Stolicą Niemiec Zachodnich było miasto: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7CEA81C-4B9F-4E64-A29A-908E935D0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Frankfurt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Bonn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Kolonia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Dortmund</a:t>
            </a:r>
          </a:p>
        </p:txBody>
      </p:sp>
    </p:spTree>
    <p:extLst>
      <p:ext uri="{BB962C8B-B14F-4D97-AF65-F5344CB8AC3E}">
        <p14:creationId xmlns:p14="http://schemas.microsoft.com/office/powerpoint/2010/main" val="39334151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2D6319-4AD7-4B8A-853A-50C68CA0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37/40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Stolicą Niemiec Zachodnich było miasto: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2BB53E-F36D-482E-876A-F3F19EA3D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Bonn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468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1FBFED-E01C-4D8F-85AB-8FC5BAA3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38/40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W którym roku Cypr uzyskał niepodległość?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47A65C-C238-4A9F-A16F-E99B8CD24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1960 r.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1981 r.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1918 r.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1994 r.</a:t>
            </a:r>
          </a:p>
        </p:txBody>
      </p:sp>
    </p:spTree>
    <p:extLst>
      <p:ext uri="{BB962C8B-B14F-4D97-AF65-F5344CB8AC3E}">
        <p14:creationId xmlns:p14="http://schemas.microsoft.com/office/powerpoint/2010/main" val="8368185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9724F6-0755-43C0-AA2E-930C8A8C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38/40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W którym roku Cypr uzyskał niepodległość?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CBF5C03-239C-40D8-A5DE-AD3B0ADE8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1960 r.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341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258FE5-882F-407E-9E5F-8FAB89A6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39/40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Największa morska bitwa l Wojny Światowej to: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7CD741-76EE-421B-96E8-8E3D15B91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bitwa pod Barem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bitwa jutlandzka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bitwa pod Arnhem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bitwa pod Ushant</a:t>
            </a:r>
          </a:p>
        </p:txBody>
      </p:sp>
    </p:spTree>
    <p:extLst>
      <p:ext uri="{BB962C8B-B14F-4D97-AF65-F5344CB8AC3E}">
        <p14:creationId xmlns:p14="http://schemas.microsoft.com/office/powerpoint/2010/main" val="28162370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2C2304-8C4C-4B9E-B5F2-BBACCEBE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39/40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Największa morska bitwa l Wojny Światowej to: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786864-DD67-461E-9B18-25EED9385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bitwa jutlandzka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67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97278E-3437-4474-84CC-3AB36C7B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4/40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Od którego roku Szwajcaria jest państwem neutralnym?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BF59A3-BD21-4B0F-8DFE-81658A3C1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1815 r.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1945 r.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1939 r.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1987 r.</a:t>
            </a:r>
          </a:p>
        </p:txBody>
      </p:sp>
    </p:spTree>
    <p:extLst>
      <p:ext uri="{BB962C8B-B14F-4D97-AF65-F5344CB8AC3E}">
        <p14:creationId xmlns:p14="http://schemas.microsoft.com/office/powerpoint/2010/main" val="17825663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E09A0F-279B-46FB-A3F5-70940509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40/40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Ententa (Trójporozumienie) to sojusz pomiędzy Wielką Brytanią, Francją i: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EAB927-4476-4F81-B56F-FEB471DB1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Niemcami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Polską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Rosją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Japonią</a:t>
            </a:r>
          </a:p>
        </p:txBody>
      </p:sp>
    </p:spTree>
    <p:extLst>
      <p:ext uri="{BB962C8B-B14F-4D97-AF65-F5344CB8AC3E}">
        <p14:creationId xmlns:p14="http://schemas.microsoft.com/office/powerpoint/2010/main" val="22402043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492A8-655B-4C5E-8B2F-98E3B55C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40/40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Ententa (Trójporozumienie) to sojusz pomiędzy Wielką Brytanią, Francją i: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C9E60AF-4520-4BA1-83F8-D3627ED89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Rosją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</a:p>
          <a:p>
            <a:pPr marR="0" lvl="0" rtl="0"/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3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3EA0ED-E0D7-45D7-9B45-03079492B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  <a:t>Pytanie 	4/40</a:t>
            </a: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br>
              <a:rPr lang="pl-PL" b="1" i="0" u="none" strike="noStrike" baseline="0" dirty="0">
                <a:solidFill>
                  <a:srgbClr val="806000"/>
                </a:solidFill>
                <a:latin typeface="Times New Roman" panose="02020603050405020304" pitchFamily="18" charset="0"/>
              </a:rPr>
            </a:br>
            <a:r>
              <a:rPr lang="pl-PL" b="1" i="0" u="none" strike="noStrike" baseline="0" dirty="0">
                <a:solidFill>
                  <a:srgbClr val="BF8F00"/>
                </a:solidFill>
                <a:latin typeface="Times New Roman" panose="02020603050405020304" pitchFamily="18" charset="0"/>
              </a:rPr>
              <a:t>Od którego roku Szwajcaria jest państwem neutralnym?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535DEF-5CBE-409A-BCC9-6E8BE60F5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A.	</a:t>
            </a:r>
            <a:r>
              <a:rPr lang="pl-PL" b="0" i="0" u="none" strike="noStrike" baseline="0">
                <a:solidFill>
                  <a:srgbClr val="BF8F00"/>
                </a:solidFill>
                <a:latin typeface="Times New Roman" panose="02020603050405020304" pitchFamily="18" charset="0"/>
              </a:rPr>
              <a:t>1815 r.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B.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C.	</a:t>
            </a:r>
          </a:p>
          <a:p>
            <a:pPr marR="0" lvl="0" rtl="0"/>
            <a:r>
              <a:rPr lang="pl-PL" b="0" i="0" u="none" strike="noStrike" baseline="0">
                <a:solidFill>
                  <a:srgbClr val="806000"/>
                </a:solidFill>
                <a:latin typeface="Times New Roman" panose="02020603050405020304" pitchFamily="18" charset="0"/>
              </a:rPr>
              <a:t>D.	</a:t>
            </a:r>
            <a:endParaRPr lang="pl-PL" b="0" i="0" u="none" strike="noStrike" baseline="0">
              <a:solidFill>
                <a:srgbClr val="BF8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17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1350</TotalTime>
  <Words>2661</Words>
  <Application>Microsoft Office PowerPoint</Application>
  <PresentationFormat>Panoramiczny</PresentationFormat>
  <Paragraphs>405</Paragraphs>
  <Slides>81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81</vt:i4>
      </vt:variant>
    </vt:vector>
  </HeadingPairs>
  <TitlesOfParts>
    <vt:vector size="86" baseType="lpstr">
      <vt:lpstr>Arial</vt:lpstr>
      <vt:lpstr>Calibri</vt:lpstr>
      <vt:lpstr>Garamond</vt:lpstr>
      <vt:lpstr>Times New Roman</vt:lpstr>
      <vt:lpstr>Organiczny</vt:lpstr>
      <vt:lpstr>Quiz historyczny</vt:lpstr>
      <vt:lpstr>Pytanie  1/40  Wybitny polski film Andrzeja Wajdy ,,Ziemia obiecana" powstał na podstawie powieści jakiego autora?</vt:lpstr>
      <vt:lpstr>Pytanie  1/40  Wybitny polski film Andrzeja Wajdy ,,Ziemia obiecana" powstał na podstawie powieści jakiego autora?</vt:lpstr>
      <vt:lpstr>Pytanie  2/40  Najstarszy uniwersytet w Polsce to:</vt:lpstr>
      <vt:lpstr>Pytanie  2/40  Najstarszy uniwersytet w Polsce to:</vt:lpstr>
      <vt:lpstr>Pytanie  3/40  W którym wieku powstały pierwsze Uniwersytety w Europie Zachodniej?</vt:lpstr>
      <vt:lpstr>Pytanie  3/40  W którym wieku powstały pierwsze Uniwersytety w Europie Zachodniej?</vt:lpstr>
      <vt:lpstr>Pytanie  4/40  Od którego roku Szwajcaria jest państwem neutralnym?</vt:lpstr>
      <vt:lpstr>Pytanie  4/40  Od którego roku Szwajcaria jest państwem neutralnym?</vt:lpstr>
      <vt:lpstr>Pytanie  5/40  Kto zbudował w 1885r. pierwszy samochód spalinowy z silnikiem benzynowym?</vt:lpstr>
      <vt:lpstr>Pytanie  5/40  Kto zbudował w 1885r. pierwszy samochód spalinowy z silnikiem benzynowym?</vt:lpstr>
      <vt:lpstr>Pytanie  6/40  Co produkowała firma Peugeot (Francja) na początku swej działalności?</vt:lpstr>
      <vt:lpstr>Pytanie  6/40  Co produkowała firma Peugeot (Francja) na początku swej działalności?</vt:lpstr>
      <vt:lpstr>Pytanie  7/40  W którym wieku miały miejsce Napoleońskie bitwy pod Ulm i Austerlitz?</vt:lpstr>
      <vt:lpstr>Pytanie  7/40  W którym wieku miały miejsce Napoleońskie bitwy pod Ulm i Austerlitz?</vt:lpstr>
      <vt:lpstr>Pytanie  8/40  Gdzie znajduje się największy średniowieczny drewniany ołtarz Europy?</vt:lpstr>
      <vt:lpstr>Pytanie  8/40  Gdzie znajduje się największy średniowieczny drewniany ołtarz Europy?</vt:lpstr>
      <vt:lpstr>Pytanie  9/40  Kiedy nastąpiła kapitulacja Berlina w czasie ll Wojny Światowej?</vt:lpstr>
      <vt:lpstr>Pytanie  9/40  Kiedy nastąpiła kapitulacja Berlina w czasie ll Wojny Światowej?</vt:lpstr>
      <vt:lpstr>Pytanie  10/40  Znany Amfiteatr Flawiuszów w Rzymie, zwany inaczej Koloseum, zbudowany był na planie:</vt:lpstr>
      <vt:lpstr>Pytanie  10/40  Znany Amfiteatr Flawiuszów w Rzymie, zwany inaczej Koloseum, zbudowany był na planie:</vt:lpstr>
      <vt:lpstr>Pytanie  11/40  Kto ulepszył działanie maszyn parowych?</vt:lpstr>
      <vt:lpstr>Pytanie  11/40  Kto ulepszył działanie maszyn parowych?</vt:lpstr>
      <vt:lpstr>Pytanie  12/40  Budowa katedry w Kolonii, rozpoczęta w 1248 r., trwała z przerwami ponad:</vt:lpstr>
      <vt:lpstr>Pytanie  12/40  Budowa katedry w Kolonii, rozpoczęta w 1248 r., trwała z przerwami ponad:</vt:lpstr>
      <vt:lpstr>Pytanie  13/40  Policja Polska Generalnego Gubernatorstwa zwana była:</vt:lpstr>
      <vt:lpstr>Pytanie  13/40  Policja Polska Generalnego Gubernatorstwa zwana była:</vt:lpstr>
      <vt:lpstr>Pytanie  14/40  "Karta 77" to ugrupowanie antykomunistyczne działające w latach 1976 - 1992, w jakim kraju?</vt:lpstr>
      <vt:lpstr>Pytanie  14/40  "Karta 77" to ugrupowanie antykomunistyczne działające w latach 1976 - 1992, w jakim kraju?</vt:lpstr>
      <vt:lpstr>Pytanie  15/40  Układ antyfrancuski o charakterze obronnym, zwany "Trójprzymierzem" powstał w roku:</vt:lpstr>
      <vt:lpstr>Pytanie  15/40  Układ antyfrancuski o charakterze obronnym, zwany "Trójprzymierzem" powstał w roku:</vt:lpstr>
      <vt:lpstr>Pytanie  16/40  Ostatnim prezydentem Polski na emigracji był:</vt:lpstr>
      <vt:lpstr>Pytanie  16/40  Ostatnim prezydentem Polski na emigracji był:</vt:lpstr>
      <vt:lpstr>Pytanie  17/40  Jaki papież sprawował pontyfikat w czasie trwania II Wojny Światowej?</vt:lpstr>
      <vt:lpstr>Pytanie  17/40  Jaki papież sprawował pontyfikat w czasie trwania II Wojny Światowej?</vt:lpstr>
      <vt:lpstr>Pytanie  18/40  Monarchią konstytucyjną nie jest:</vt:lpstr>
      <vt:lpstr>Pytanie  18/40  Monarchią konstytucyjną nie jest:</vt:lpstr>
      <vt:lpstr>Pytanie  19/40  Do którego wieku istniało Imperium Osmańskie?</vt:lpstr>
      <vt:lpstr>Pytanie  19/40  Do którego wieku istniało Imperium Osmańskie?</vt:lpstr>
      <vt:lpstr>Pytanie  20/40  Gdzie rozegrano pierwsze nowożytne Igrzyska Olimpijskie?</vt:lpstr>
      <vt:lpstr>Pytanie  20/40  Gdzie rozegrano pierwsze nowożytne Igrzyska Olimpijskie?</vt:lpstr>
      <vt:lpstr>Pytanie  21/40  Kim był Kaligula?</vt:lpstr>
      <vt:lpstr>Pytanie  21/40  Kim był Kaligula?</vt:lpstr>
      <vt:lpstr>Pytanie  22/40  O jaką krainę historyczną toczyli spory w ciągu XX w. Węgrzy i Rumuni?</vt:lpstr>
      <vt:lpstr>Pytanie  22/40  O jaką krainę historyczną toczyli spory w ciągu XX w. Węgrzy i Rumuni?</vt:lpstr>
      <vt:lpstr>Pytanie  23/40  Który z przywódców radzieckich przyznał, że zbrodni katyńskiej dokonał ZSRR?</vt:lpstr>
      <vt:lpstr>Pytanie  23/40  Który z przywódców radzieckich przyznał, że zbrodni katyńskiej dokonał ZSRR?</vt:lpstr>
      <vt:lpstr>Pytanie  24/40  Jaki naród położył kres Cesarstwu Bizantyjskiemu?</vt:lpstr>
      <vt:lpstr>Pytanie  24/40  Jaki naród położył kres Cesarstwu Bizantyjskiemu?</vt:lpstr>
      <vt:lpstr>Pytanie  25/40  Gdzie miały początek Olimpiady sportowe?</vt:lpstr>
      <vt:lpstr>Pytanie  25/40  Gdzie miały początek Olimpiady sportowe?</vt:lpstr>
      <vt:lpstr>Pytanie  26/40  Klemens Metternich to wybitny polityk jakiego kraju?</vt:lpstr>
      <vt:lpstr>Pytanie  26/40  Klemens Metternich to wybitny polityk jakiego kraju?</vt:lpstr>
      <vt:lpstr>Pytanie  27/40  Kim z zawodu był Tytus Chałubiński (1820-1889), współtwórca Towarzystwa Tatrzańskiego, jeden z pierwszych badaczy przyrody tatrzańskiej</vt:lpstr>
      <vt:lpstr>Pytanie  27/40  Kim z zawodu był Tytus Chałubiński (1820-1889), współtwórca Towarzystwa Tatrzańskiego, jeden z pierwszych badaczy przyrody tatrzańskiej</vt:lpstr>
      <vt:lpstr>Pytanie  28/40  Na podstawie jakiego dokumentu kraje Europy Zachodniej mogły po II Wojnie Światowej liczyć na pomoc?</vt:lpstr>
      <vt:lpstr>Pytanie  28/40  Na podstawie jakiego dokumentu kraje Europy Zachodniej mogły po II Wojnie Światowej liczyć na pomoc?</vt:lpstr>
      <vt:lpstr>Pytanie  29/40  Związek Radziecki przestał istnieć 31 grudnia którego roku?</vt:lpstr>
      <vt:lpstr>Pytanie  29/40  Związek Radziecki przestał istnieć 31 grudnia którego roku?</vt:lpstr>
      <vt:lpstr>Pytanie  30/40  Kto zapoczątkował w ZSRR zmiany systemu komunistycznego, zwane pierestrojka?</vt:lpstr>
      <vt:lpstr>Pytanie  30/40  Kto zapoczątkował w ZSRR zmiany systemu komunistycznego, zwane pierestrojka?</vt:lpstr>
      <vt:lpstr>Pytanie  31/40  Caryca Katarzyna II zdobyła władzę w wyniku:</vt:lpstr>
      <vt:lpstr>Pytanie  31/40  Caryca Katarzyna II zdobyła władzę w wyniku:</vt:lpstr>
      <vt:lpstr>Pytanie  32/40  Jak nazywała się organizacja międzynarodowa, którą powołano podczas konferencji pokojowej w Wersalu w 1919 r. ?</vt:lpstr>
      <vt:lpstr>Pytanie  32/40  Jak nazywała się organizacja międzynarodowa, którą powołano podczas konferencji pokojowej w Wersalu w 1919 r. ?</vt:lpstr>
      <vt:lpstr>Pytanie  33/40  Pierwszym prezydentem Ukrainy, po ogłoszeniu niepodległości w 1991 r., został/została:</vt:lpstr>
      <vt:lpstr>Pytanie  33/40  Pierwszym prezydentem Ukrainy, po ogłoszeniu niepodległości w 1991 r., został/została:</vt:lpstr>
      <vt:lpstr>Pytanie  34/40  Gdzie miała miejsce największa bitwa I Wojny Światowej w 1916 r.?</vt:lpstr>
      <vt:lpstr>Pytanie  34/40  Gdzie miała miejsce największa bitwa I Wojny Światowej w 1916 r.?</vt:lpstr>
      <vt:lpstr>Pytanie  35/40  Gdzie odkryto słynny grób Agamemnona, zwany obecnie także Skarbcem Atreusza?</vt:lpstr>
      <vt:lpstr>Pytanie  35/40  Gdzie odkryto słynny grób Agamemnona, zwany obecnie także Skarbcem Atreusza?</vt:lpstr>
      <vt:lpstr>Pytanie  36/40  Który cesarz Austrii koronował się na króla Węgier?</vt:lpstr>
      <vt:lpstr>Pytanie  36/40  Który cesarz Austrii koronował się na króla Węgier?</vt:lpstr>
      <vt:lpstr>Pytanie  37/40  Stolicą Niemiec Zachodnich było miasto:</vt:lpstr>
      <vt:lpstr>Pytanie  37/40  Stolicą Niemiec Zachodnich było miasto:</vt:lpstr>
      <vt:lpstr>Pytanie  38/40  W którym roku Cypr uzyskał niepodległość?</vt:lpstr>
      <vt:lpstr>Pytanie  38/40  W którym roku Cypr uzyskał niepodległość?</vt:lpstr>
      <vt:lpstr>Pytanie  39/40  Największa morska bitwa l Wojny Światowej to:</vt:lpstr>
      <vt:lpstr>Pytanie  39/40  Największa morska bitwa l Wojny Światowej to:</vt:lpstr>
      <vt:lpstr>Pytanie  40/40  Ententa (Trójporozumienie) to sojusz pomiędzy Wielką Brytanią, Francją i:</vt:lpstr>
      <vt:lpstr>Pytanie  40/40  Ententa (Trójporozumienie) to sojusz pomiędzy Wielką Brytanią, Francją 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Jak nazywają się dwaj nierozłączni przyjaciele Simby? A. Timon i Pumba B. Simon i Rumba C. Limon i Bumba D. Pimon i Tumba</dc:title>
  <dc:creator>Andrzej Kasperkiewicz</dc:creator>
  <cp:lastModifiedBy>Andrzej Kasperkiewicz</cp:lastModifiedBy>
  <cp:revision>11</cp:revision>
  <dcterms:created xsi:type="dcterms:W3CDTF">2022-02-15T11:20:31Z</dcterms:created>
  <dcterms:modified xsi:type="dcterms:W3CDTF">2022-02-17T14:38:50Z</dcterms:modified>
</cp:coreProperties>
</file>