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134" r:id="rId1"/>
  </p:sldMasterIdLst>
  <p:notesMasterIdLst>
    <p:notesMasterId r:id="rId87"/>
  </p:notesMasterIdLst>
  <p:handoutMasterIdLst>
    <p:handoutMasterId r:id="rId88"/>
  </p:handout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stęp" id="{0211E44F-5C5A-4E48-B1FD-F9AB94DE0FD8}">
          <p14:sldIdLst>
            <p14:sldId id="293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>
        <p:scale>
          <a:sx n="75" d="100"/>
          <a:sy n="75" d="100"/>
        </p:scale>
        <p:origin x="19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83278-5F7E-4AA0-9EBD-05D522F1D44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5FC6F0-6D2C-4F8F-A4F4-58C2F8054593}">
      <dgm:prSet/>
      <dgm:spPr/>
      <dgm:t>
        <a:bodyPr/>
        <a:lstStyle/>
        <a:p>
          <a:pPr algn="ctr"/>
          <a:r>
            <a:rPr lang="pl-PL" b="1" dirty="0"/>
            <a:t>Quiz składa się z      pytań i jest skierowany do wszystkich uczestników wydarzenia</a:t>
          </a:r>
          <a:endParaRPr lang="en-US" b="1" dirty="0"/>
        </a:p>
      </dgm:t>
    </dgm:pt>
    <dgm:pt modelId="{EAB8F1C0-E5AD-4B0B-8406-4D747BC7500E}" type="parTrans" cxnId="{5D85FE9C-1791-4F5F-B3BC-0CD1DE5689DB}">
      <dgm:prSet/>
      <dgm:spPr/>
      <dgm:t>
        <a:bodyPr/>
        <a:lstStyle/>
        <a:p>
          <a:pPr algn="ctr"/>
          <a:endParaRPr lang="en-US"/>
        </a:p>
      </dgm:t>
    </dgm:pt>
    <dgm:pt modelId="{89CC60AB-E348-41A5-80B6-79C550079F5F}" type="sibTrans" cxnId="{5D85FE9C-1791-4F5F-B3BC-0CD1DE5689DB}">
      <dgm:prSet/>
      <dgm:spPr/>
      <dgm:t>
        <a:bodyPr/>
        <a:lstStyle/>
        <a:p>
          <a:pPr algn="ctr"/>
          <a:endParaRPr lang="en-US"/>
        </a:p>
      </dgm:t>
    </dgm:pt>
    <dgm:pt modelId="{8C603DFF-CE4E-49D6-BC63-5F18B26F85D9}">
      <dgm:prSet/>
      <dgm:spPr/>
      <dgm:t>
        <a:bodyPr/>
        <a:lstStyle/>
        <a:p>
          <a:pPr algn="ctr"/>
          <a:r>
            <a:rPr lang="pl-PL" b="1" dirty="0"/>
            <a:t>Pytania są zamknięte, jednokrotnego wyboru (z jedną poprawną odpowiedzią) </a:t>
          </a:r>
          <a:endParaRPr lang="en-US" b="1" dirty="0"/>
        </a:p>
      </dgm:t>
    </dgm:pt>
    <dgm:pt modelId="{6D0A3B7B-8EF0-4D88-AF91-DEE42CE8C239}" type="parTrans" cxnId="{0620FB3E-C86F-4ED0-92ED-1F3AD2939C37}">
      <dgm:prSet/>
      <dgm:spPr/>
      <dgm:t>
        <a:bodyPr/>
        <a:lstStyle/>
        <a:p>
          <a:pPr algn="ctr"/>
          <a:endParaRPr lang="en-US"/>
        </a:p>
      </dgm:t>
    </dgm:pt>
    <dgm:pt modelId="{BFA55A51-755B-49ED-B5E9-A58BFC2EB96A}" type="sibTrans" cxnId="{0620FB3E-C86F-4ED0-92ED-1F3AD2939C37}">
      <dgm:prSet/>
      <dgm:spPr/>
      <dgm:t>
        <a:bodyPr/>
        <a:lstStyle/>
        <a:p>
          <a:pPr algn="ctr"/>
          <a:endParaRPr lang="en-US"/>
        </a:p>
      </dgm:t>
    </dgm:pt>
    <dgm:pt modelId="{27F9449A-826E-4A63-A21B-5D2CA65620BC}">
      <dgm:prSet/>
      <dgm:spPr/>
      <dgm:t>
        <a:bodyPr/>
        <a:lstStyle/>
        <a:p>
          <a:pPr algn="ctr"/>
          <a:r>
            <a:rPr lang="pl-PL" b="1" dirty="0"/>
            <a:t>Łącznie do zdobycia jest      punktów </a:t>
          </a:r>
          <a:endParaRPr lang="en-US" b="1" dirty="0"/>
        </a:p>
      </dgm:t>
    </dgm:pt>
    <dgm:pt modelId="{A8D5B10F-3CDD-41CF-9598-04BC91A04CAC}" type="parTrans" cxnId="{2E050B61-26CD-40BA-8EDD-E9526519DFB8}">
      <dgm:prSet/>
      <dgm:spPr/>
      <dgm:t>
        <a:bodyPr/>
        <a:lstStyle/>
        <a:p>
          <a:pPr algn="ctr"/>
          <a:endParaRPr lang="en-US"/>
        </a:p>
      </dgm:t>
    </dgm:pt>
    <dgm:pt modelId="{E8AF3764-173F-4A90-912B-FB719A5F9D23}" type="sibTrans" cxnId="{2E050B61-26CD-40BA-8EDD-E9526519DFB8}">
      <dgm:prSet/>
      <dgm:spPr/>
      <dgm:t>
        <a:bodyPr/>
        <a:lstStyle/>
        <a:p>
          <a:pPr algn="ctr"/>
          <a:endParaRPr lang="en-US"/>
        </a:p>
      </dgm:t>
    </dgm:pt>
    <dgm:pt modelId="{F0B99434-47D3-49CB-AB19-8242702DB7FA}">
      <dgm:prSet/>
      <dgm:spPr/>
      <dgm:t>
        <a:bodyPr/>
        <a:lstStyle/>
        <a:p>
          <a:pPr algn="ctr"/>
          <a:r>
            <a:rPr lang="pl-PL" b="1" dirty="0"/>
            <a:t>W przypadku zdobycia takiej samej ilości punktów przez więcej niż jednego uczestnika nastąpi dogrywka</a:t>
          </a:r>
          <a:endParaRPr lang="en-US" b="1" dirty="0"/>
        </a:p>
      </dgm:t>
    </dgm:pt>
    <dgm:pt modelId="{3CAA7FF4-F65F-49B9-ABCB-00835393ACE1}" type="parTrans" cxnId="{30FE7530-EE6A-4CDD-B395-67A26F1EA2CC}">
      <dgm:prSet/>
      <dgm:spPr/>
      <dgm:t>
        <a:bodyPr/>
        <a:lstStyle/>
        <a:p>
          <a:pPr algn="ctr"/>
          <a:endParaRPr lang="en-US"/>
        </a:p>
      </dgm:t>
    </dgm:pt>
    <dgm:pt modelId="{48A3E178-E9A6-49CC-A563-7E4B05ED27CC}" type="sibTrans" cxnId="{30FE7530-EE6A-4CDD-B395-67A26F1EA2CC}">
      <dgm:prSet/>
      <dgm:spPr/>
      <dgm:t>
        <a:bodyPr/>
        <a:lstStyle/>
        <a:p>
          <a:pPr algn="ctr"/>
          <a:endParaRPr lang="en-US"/>
        </a:p>
      </dgm:t>
    </dgm:pt>
    <dgm:pt modelId="{A31D77DC-A7BA-4928-9403-F3F46AF7A2E5}" type="pres">
      <dgm:prSet presAssocID="{42883278-5F7E-4AA0-9EBD-05D522F1D441}" presName="linear" presStyleCnt="0">
        <dgm:presLayoutVars>
          <dgm:animLvl val="lvl"/>
          <dgm:resizeHandles val="exact"/>
        </dgm:presLayoutVars>
      </dgm:prSet>
      <dgm:spPr/>
    </dgm:pt>
    <dgm:pt modelId="{80FF9F7F-1124-498B-AAB6-1E76CE73EE08}" type="pres">
      <dgm:prSet presAssocID="{FC5FC6F0-6D2C-4F8F-A4F4-58C2F8054593}" presName="parentText" presStyleLbl="node1" presStyleIdx="0" presStyleCnt="4" custLinFactNeighborX="-97">
        <dgm:presLayoutVars>
          <dgm:chMax val="0"/>
          <dgm:bulletEnabled val="1"/>
        </dgm:presLayoutVars>
      </dgm:prSet>
      <dgm:spPr/>
    </dgm:pt>
    <dgm:pt modelId="{D99C4D6B-397F-47EE-A527-8DD15E9C8E51}" type="pres">
      <dgm:prSet presAssocID="{89CC60AB-E348-41A5-80B6-79C550079F5F}" presName="spacer" presStyleCnt="0"/>
      <dgm:spPr/>
    </dgm:pt>
    <dgm:pt modelId="{83A52FCA-5E0F-4BCF-9DBF-0FB126BA965D}" type="pres">
      <dgm:prSet presAssocID="{8C603DFF-CE4E-49D6-BC63-5F18B26F85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3EEFBF-C64C-4975-A33A-A9A8EAB15A74}" type="pres">
      <dgm:prSet presAssocID="{BFA55A51-755B-49ED-B5E9-A58BFC2EB96A}" presName="spacer" presStyleCnt="0"/>
      <dgm:spPr/>
    </dgm:pt>
    <dgm:pt modelId="{90B7061B-26D0-4B21-BE95-930F09C7FC56}" type="pres">
      <dgm:prSet presAssocID="{27F9449A-826E-4A63-A21B-5D2CA65620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1970A5-46B1-4754-B141-46FA98E7E8C3}" type="pres">
      <dgm:prSet presAssocID="{E8AF3764-173F-4A90-912B-FB719A5F9D23}" presName="spacer" presStyleCnt="0"/>
      <dgm:spPr/>
    </dgm:pt>
    <dgm:pt modelId="{BE7F8E2D-BD9E-4357-AC76-274BCA069C05}" type="pres">
      <dgm:prSet presAssocID="{F0B99434-47D3-49CB-AB19-8242702DB7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E79EB1C-28BD-4F38-B466-B9F6F661EF90}" type="presOf" srcId="{8C603DFF-CE4E-49D6-BC63-5F18B26F85D9}" destId="{83A52FCA-5E0F-4BCF-9DBF-0FB126BA965D}" srcOrd="0" destOrd="0" presId="urn:microsoft.com/office/officeart/2005/8/layout/vList2"/>
    <dgm:cxn modelId="{3C54E32B-B8F5-4069-9D3A-47B07E8FF5F3}" type="presOf" srcId="{FC5FC6F0-6D2C-4F8F-A4F4-58C2F8054593}" destId="{80FF9F7F-1124-498B-AAB6-1E76CE73EE08}" srcOrd="0" destOrd="0" presId="urn:microsoft.com/office/officeart/2005/8/layout/vList2"/>
    <dgm:cxn modelId="{30FE7530-EE6A-4CDD-B395-67A26F1EA2CC}" srcId="{42883278-5F7E-4AA0-9EBD-05D522F1D441}" destId="{F0B99434-47D3-49CB-AB19-8242702DB7FA}" srcOrd="3" destOrd="0" parTransId="{3CAA7FF4-F65F-49B9-ABCB-00835393ACE1}" sibTransId="{48A3E178-E9A6-49CC-A563-7E4B05ED27CC}"/>
    <dgm:cxn modelId="{0620FB3E-C86F-4ED0-92ED-1F3AD2939C37}" srcId="{42883278-5F7E-4AA0-9EBD-05D522F1D441}" destId="{8C603DFF-CE4E-49D6-BC63-5F18B26F85D9}" srcOrd="1" destOrd="0" parTransId="{6D0A3B7B-8EF0-4D88-AF91-DEE42CE8C239}" sibTransId="{BFA55A51-755B-49ED-B5E9-A58BFC2EB96A}"/>
    <dgm:cxn modelId="{2E050B61-26CD-40BA-8EDD-E9526519DFB8}" srcId="{42883278-5F7E-4AA0-9EBD-05D522F1D441}" destId="{27F9449A-826E-4A63-A21B-5D2CA65620BC}" srcOrd="2" destOrd="0" parTransId="{A8D5B10F-3CDD-41CF-9598-04BC91A04CAC}" sibTransId="{E8AF3764-173F-4A90-912B-FB719A5F9D23}"/>
    <dgm:cxn modelId="{0C3D299C-B668-4265-89E5-5DD2ADC0D87B}" type="presOf" srcId="{42883278-5F7E-4AA0-9EBD-05D522F1D441}" destId="{A31D77DC-A7BA-4928-9403-F3F46AF7A2E5}" srcOrd="0" destOrd="0" presId="urn:microsoft.com/office/officeart/2005/8/layout/vList2"/>
    <dgm:cxn modelId="{5D85FE9C-1791-4F5F-B3BC-0CD1DE5689DB}" srcId="{42883278-5F7E-4AA0-9EBD-05D522F1D441}" destId="{FC5FC6F0-6D2C-4F8F-A4F4-58C2F8054593}" srcOrd="0" destOrd="0" parTransId="{EAB8F1C0-E5AD-4B0B-8406-4D747BC7500E}" sibTransId="{89CC60AB-E348-41A5-80B6-79C550079F5F}"/>
    <dgm:cxn modelId="{D0E46FE7-A72C-4216-B961-581B8F5B286E}" type="presOf" srcId="{F0B99434-47D3-49CB-AB19-8242702DB7FA}" destId="{BE7F8E2D-BD9E-4357-AC76-274BCA069C05}" srcOrd="0" destOrd="0" presId="urn:microsoft.com/office/officeart/2005/8/layout/vList2"/>
    <dgm:cxn modelId="{E94A0BF5-F819-4232-8FEE-EF877048FAAE}" type="presOf" srcId="{27F9449A-826E-4A63-A21B-5D2CA65620BC}" destId="{90B7061B-26D0-4B21-BE95-930F09C7FC56}" srcOrd="0" destOrd="0" presId="urn:microsoft.com/office/officeart/2005/8/layout/vList2"/>
    <dgm:cxn modelId="{711D148A-A86C-4376-B199-D720BA993F05}" type="presParOf" srcId="{A31D77DC-A7BA-4928-9403-F3F46AF7A2E5}" destId="{80FF9F7F-1124-498B-AAB6-1E76CE73EE08}" srcOrd="0" destOrd="0" presId="urn:microsoft.com/office/officeart/2005/8/layout/vList2"/>
    <dgm:cxn modelId="{EED5546F-E553-4D03-A1B8-241E277E8978}" type="presParOf" srcId="{A31D77DC-A7BA-4928-9403-F3F46AF7A2E5}" destId="{D99C4D6B-397F-47EE-A527-8DD15E9C8E51}" srcOrd="1" destOrd="0" presId="urn:microsoft.com/office/officeart/2005/8/layout/vList2"/>
    <dgm:cxn modelId="{EEC6724A-16AB-41C4-B7CA-36BC23013F2D}" type="presParOf" srcId="{A31D77DC-A7BA-4928-9403-F3F46AF7A2E5}" destId="{83A52FCA-5E0F-4BCF-9DBF-0FB126BA965D}" srcOrd="2" destOrd="0" presId="urn:microsoft.com/office/officeart/2005/8/layout/vList2"/>
    <dgm:cxn modelId="{BAB3177B-1CF0-494A-8D93-A172649DF908}" type="presParOf" srcId="{A31D77DC-A7BA-4928-9403-F3F46AF7A2E5}" destId="{4B3EEFBF-C64C-4975-A33A-A9A8EAB15A74}" srcOrd="3" destOrd="0" presId="urn:microsoft.com/office/officeart/2005/8/layout/vList2"/>
    <dgm:cxn modelId="{3549701E-6604-44C2-85D7-5354BC7729EF}" type="presParOf" srcId="{A31D77DC-A7BA-4928-9403-F3F46AF7A2E5}" destId="{90B7061B-26D0-4B21-BE95-930F09C7FC56}" srcOrd="4" destOrd="0" presId="urn:microsoft.com/office/officeart/2005/8/layout/vList2"/>
    <dgm:cxn modelId="{D9039161-0198-4350-B8BF-199C70680A22}" type="presParOf" srcId="{A31D77DC-A7BA-4928-9403-F3F46AF7A2E5}" destId="{1F1970A5-46B1-4754-B141-46FA98E7E8C3}" srcOrd="5" destOrd="0" presId="urn:microsoft.com/office/officeart/2005/8/layout/vList2"/>
    <dgm:cxn modelId="{E4A90DB1-BD67-4793-9084-82C2804DE50F}" type="presParOf" srcId="{A31D77DC-A7BA-4928-9403-F3F46AF7A2E5}" destId="{BE7F8E2D-BD9E-4357-AC76-274BCA069C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83278-5F7E-4AA0-9EBD-05D522F1D441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C5FC6F0-6D2C-4F8F-A4F4-58C2F8054593}">
      <dgm:prSet/>
      <dgm:spPr/>
      <dgm:t>
        <a:bodyPr/>
        <a:lstStyle/>
        <a:p>
          <a:pPr algn="ctr"/>
          <a:r>
            <a:rPr lang="pl-PL" b="1" dirty="0">
              <a:solidFill>
                <a:schemeClr val="bg1"/>
              </a:solidFill>
            </a:rPr>
            <a:t>Quiz składa się z 42 pytań i jest skierowany do wszystkich uczestników</a:t>
          </a:r>
          <a:endParaRPr lang="en-US" b="1" dirty="0">
            <a:solidFill>
              <a:schemeClr val="bg1"/>
            </a:solidFill>
          </a:endParaRPr>
        </a:p>
      </dgm:t>
    </dgm:pt>
    <dgm:pt modelId="{EAB8F1C0-E5AD-4B0B-8406-4D747BC7500E}" type="parTrans" cxnId="{5D85FE9C-1791-4F5F-B3BC-0CD1DE5689DB}">
      <dgm:prSet/>
      <dgm:spPr/>
      <dgm:t>
        <a:bodyPr/>
        <a:lstStyle/>
        <a:p>
          <a:pPr algn="ctr"/>
          <a:endParaRPr lang="en-US"/>
        </a:p>
      </dgm:t>
    </dgm:pt>
    <dgm:pt modelId="{89CC60AB-E348-41A5-80B6-79C550079F5F}" type="sibTrans" cxnId="{5D85FE9C-1791-4F5F-B3BC-0CD1DE5689DB}">
      <dgm:prSet/>
      <dgm:spPr/>
      <dgm:t>
        <a:bodyPr/>
        <a:lstStyle/>
        <a:p>
          <a:pPr algn="ctr"/>
          <a:endParaRPr lang="en-US"/>
        </a:p>
      </dgm:t>
    </dgm:pt>
    <dgm:pt modelId="{8C603DFF-CE4E-49D6-BC63-5F18B26F85D9}">
      <dgm:prSet/>
      <dgm:spPr/>
      <dgm:t>
        <a:bodyPr/>
        <a:lstStyle/>
        <a:p>
          <a:pPr algn="ctr"/>
          <a:r>
            <a:rPr lang="pl-PL" b="1" dirty="0">
              <a:solidFill>
                <a:schemeClr val="bg1"/>
              </a:solidFill>
            </a:rPr>
            <a:t>Pytania są zamknięte, jednokrotnego wyboru (z jedną poprawną odpowiedzią) </a:t>
          </a:r>
          <a:endParaRPr lang="en-US" b="1" dirty="0">
            <a:solidFill>
              <a:schemeClr val="bg1"/>
            </a:solidFill>
          </a:endParaRPr>
        </a:p>
      </dgm:t>
    </dgm:pt>
    <dgm:pt modelId="{6D0A3B7B-8EF0-4D88-AF91-DEE42CE8C239}" type="parTrans" cxnId="{0620FB3E-C86F-4ED0-92ED-1F3AD2939C37}">
      <dgm:prSet/>
      <dgm:spPr/>
      <dgm:t>
        <a:bodyPr/>
        <a:lstStyle/>
        <a:p>
          <a:pPr algn="ctr"/>
          <a:endParaRPr lang="en-US"/>
        </a:p>
      </dgm:t>
    </dgm:pt>
    <dgm:pt modelId="{BFA55A51-755B-49ED-B5E9-A58BFC2EB96A}" type="sibTrans" cxnId="{0620FB3E-C86F-4ED0-92ED-1F3AD2939C37}">
      <dgm:prSet/>
      <dgm:spPr/>
      <dgm:t>
        <a:bodyPr/>
        <a:lstStyle/>
        <a:p>
          <a:pPr algn="ctr"/>
          <a:endParaRPr lang="en-US"/>
        </a:p>
      </dgm:t>
    </dgm:pt>
    <dgm:pt modelId="{27F9449A-826E-4A63-A21B-5D2CA65620BC}">
      <dgm:prSet/>
      <dgm:spPr/>
      <dgm:t>
        <a:bodyPr/>
        <a:lstStyle/>
        <a:p>
          <a:pPr algn="ctr"/>
          <a:r>
            <a:rPr lang="pl-PL" b="1" dirty="0">
              <a:solidFill>
                <a:schemeClr val="bg1"/>
              </a:solidFill>
            </a:rPr>
            <a:t>Łącznie do zdobycia są 42 punkty </a:t>
          </a:r>
          <a:endParaRPr lang="en-US" b="1" dirty="0">
            <a:solidFill>
              <a:schemeClr val="bg1"/>
            </a:solidFill>
          </a:endParaRPr>
        </a:p>
      </dgm:t>
    </dgm:pt>
    <dgm:pt modelId="{A8D5B10F-3CDD-41CF-9598-04BC91A04CAC}" type="parTrans" cxnId="{2E050B61-26CD-40BA-8EDD-E9526519DFB8}">
      <dgm:prSet/>
      <dgm:spPr/>
      <dgm:t>
        <a:bodyPr/>
        <a:lstStyle/>
        <a:p>
          <a:pPr algn="ctr"/>
          <a:endParaRPr lang="en-US"/>
        </a:p>
      </dgm:t>
    </dgm:pt>
    <dgm:pt modelId="{E8AF3764-173F-4A90-912B-FB719A5F9D23}" type="sibTrans" cxnId="{2E050B61-26CD-40BA-8EDD-E9526519DFB8}">
      <dgm:prSet/>
      <dgm:spPr/>
      <dgm:t>
        <a:bodyPr/>
        <a:lstStyle/>
        <a:p>
          <a:pPr algn="ctr"/>
          <a:endParaRPr lang="en-US"/>
        </a:p>
      </dgm:t>
    </dgm:pt>
    <dgm:pt modelId="{F0B99434-47D3-49CB-AB19-8242702DB7FA}">
      <dgm:prSet/>
      <dgm:spPr/>
      <dgm:t>
        <a:bodyPr/>
        <a:lstStyle/>
        <a:p>
          <a:pPr algn="ctr"/>
          <a:r>
            <a:rPr lang="pl-PL" b="1" dirty="0">
              <a:solidFill>
                <a:schemeClr val="bg1"/>
              </a:solidFill>
            </a:rPr>
            <a:t>W przypadku zdobycia takiej samej ilości punktów przez więcej niż jednego uczestnika nastąpi dogrywka</a:t>
          </a:r>
          <a:endParaRPr lang="en-US" b="1" dirty="0">
            <a:solidFill>
              <a:schemeClr val="bg1"/>
            </a:solidFill>
          </a:endParaRPr>
        </a:p>
      </dgm:t>
    </dgm:pt>
    <dgm:pt modelId="{3CAA7FF4-F65F-49B9-ABCB-00835393ACE1}" type="parTrans" cxnId="{30FE7530-EE6A-4CDD-B395-67A26F1EA2CC}">
      <dgm:prSet/>
      <dgm:spPr/>
      <dgm:t>
        <a:bodyPr/>
        <a:lstStyle/>
        <a:p>
          <a:pPr algn="ctr"/>
          <a:endParaRPr lang="en-US"/>
        </a:p>
      </dgm:t>
    </dgm:pt>
    <dgm:pt modelId="{48A3E178-E9A6-49CC-A563-7E4B05ED27CC}" type="sibTrans" cxnId="{30FE7530-EE6A-4CDD-B395-67A26F1EA2CC}">
      <dgm:prSet/>
      <dgm:spPr/>
      <dgm:t>
        <a:bodyPr/>
        <a:lstStyle/>
        <a:p>
          <a:pPr algn="ctr"/>
          <a:endParaRPr lang="en-US"/>
        </a:p>
      </dgm:t>
    </dgm:pt>
    <dgm:pt modelId="{A31D77DC-A7BA-4928-9403-F3F46AF7A2E5}" type="pres">
      <dgm:prSet presAssocID="{42883278-5F7E-4AA0-9EBD-05D522F1D441}" presName="linear" presStyleCnt="0">
        <dgm:presLayoutVars>
          <dgm:animLvl val="lvl"/>
          <dgm:resizeHandles val="exact"/>
        </dgm:presLayoutVars>
      </dgm:prSet>
      <dgm:spPr/>
    </dgm:pt>
    <dgm:pt modelId="{80FF9F7F-1124-498B-AAB6-1E76CE73EE08}" type="pres">
      <dgm:prSet presAssocID="{FC5FC6F0-6D2C-4F8F-A4F4-58C2F8054593}" presName="parentText" presStyleLbl="node1" presStyleIdx="0" presStyleCnt="4" custLinFactNeighborX="-114">
        <dgm:presLayoutVars>
          <dgm:chMax val="0"/>
          <dgm:bulletEnabled val="1"/>
        </dgm:presLayoutVars>
      </dgm:prSet>
      <dgm:spPr/>
    </dgm:pt>
    <dgm:pt modelId="{D99C4D6B-397F-47EE-A527-8DD15E9C8E51}" type="pres">
      <dgm:prSet presAssocID="{89CC60AB-E348-41A5-80B6-79C550079F5F}" presName="spacer" presStyleCnt="0"/>
      <dgm:spPr/>
    </dgm:pt>
    <dgm:pt modelId="{83A52FCA-5E0F-4BCF-9DBF-0FB126BA965D}" type="pres">
      <dgm:prSet presAssocID="{8C603DFF-CE4E-49D6-BC63-5F18B26F85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3EEFBF-C64C-4975-A33A-A9A8EAB15A74}" type="pres">
      <dgm:prSet presAssocID="{BFA55A51-755B-49ED-B5E9-A58BFC2EB96A}" presName="spacer" presStyleCnt="0"/>
      <dgm:spPr/>
    </dgm:pt>
    <dgm:pt modelId="{90B7061B-26D0-4B21-BE95-930F09C7FC56}" type="pres">
      <dgm:prSet presAssocID="{27F9449A-826E-4A63-A21B-5D2CA65620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1970A5-46B1-4754-B141-46FA98E7E8C3}" type="pres">
      <dgm:prSet presAssocID="{E8AF3764-173F-4A90-912B-FB719A5F9D23}" presName="spacer" presStyleCnt="0"/>
      <dgm:spPr/>
    </dgm:pt>
    <dgm:pt modelId="{BE7F8E2D-BD9E-4357-AC76-274BCA069C05}" type="pres">
      <dgm:prSet presAssocID="{F0B99434-47D3-49CB-AB19-8242702DB7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E79EB1C-28BD-4F38-B466-B9F6F661EF90}" type="presOf" srcId="{8C603DFF-CE4E-49D6-BC63-5F18B26F85D9}" destId="{83A52FCA-5E0F-4BCF-9DBF-0FB126BA965D}" srcOrd="0" destOrd="0" presId="urn:microsoft.com/office/officeart/2005/8/layout/vList2"/>
    <dgm:cxn modelId="{3C54E32B-B8F5-4069-9D3A-47B07E8FF5F3}" type="presOf" srcId="{FC5FC6F0-6D2C-4F8F-A4F4-58C2F8054593}" destId="{80FF9F7F-1124-498B-AAB6-1E76CE73EE08}" srcOrd="0" destOrd="0" presId="urn:microsoft.com/office/officeart/2005/8/layout/vList2"/>
    <dgm:cxn modelId="{30FE7530-EE6A-4CDD-B395-67A26F1EA2CC}" srcId="{42883278-5F7E-4AA0-9EBD-05D522F1D441}" destId="{F0B99434-47D3-49CB-AB19-8242702DB7FA}" srcOrd="3" destOrd="0" parTransId="{3CAA7FF4-F65F-49B9-ABCB-00835393ACE1}" sibTransId="{48A3E178-E9A6-49CC-A563-7E4B05ED27CC}"/>
    <dgm:cxn modelId="{0620FB3E-C86F-4ED0-92ED-1F3AD2939C37}" srcId="{42883278-5F7E-4AA0-9EBD-05D522F1D441}" destId="{8C603DFF-CE4E-49D6-BC63-5F18B26F85D9}" srcOrd="1" destOrd="0" parTransId="{6D0A3B7B-8EF0-4D88-AF91-DEE42CE8C239}" sibTransId="{BFA55A51-755B-49ED-B5E9-A58BFC2EB96A}"/>
    <dgm:cxn modelId="{2E050B61-26CD-40BA-8EDD-E9526519DFB8}" srcId="{42883278-5F7E-4AA0-9EBD-05D522F1D441}" destId="{27F9449A-826E-4A63-A21B-5D2CA65620BC}" srcOrd="2" destOrd="0" parTransId="{A8D5B10F-3CDD-41CF-9598-04BC91A04CAC}" sibTransId="{E8AF3764-173F-4A90-912B-FB719A5F9D23}"/>
    <dgm:cxn modelId="{0C3D299C-B668-4265-89E5-5DD2ADC0D87B}" type="presOf" srcId="{42883278-5F7E-4AA0-9EBD-05D522F1D441}" destId="{A31D77DC-A7BA-4928-9403-F3F46AF7A2E5}" srcOrd="0" destOrd="0" presId="urn:microsoft.com/office/officeart/2005/8/layout/vList2"/>
    <dgm:cxn modelId="{5D85FE9C-1791-4F5F-B3BC-0CD1DE5689DB}" srcId="{42883278-5F7E-4AA0-9EBD-05D522F1D441}" destId="{FC5FC6F0-6D2C-4F8F-A4F4-58C2F8054593}" srcOrd="0" destOrd="0" parTransId="{EAB8F1C0-E5AD-4B0B-8406-4D747BC7500E}" sibTransId="{89CC60AB-E348-41A5-80B6-79C550079F5F}"/>
    <dgm:cxn modelId="{D0E46FE7-A72C-4216-B961-581B8F5B286E}" type="presOf" srcId="{F0B99434-47D3-49CB-AB19-8242702DB7FA}" destId="{BE7F8E2D-BD9E-4357-AC76-274BCA069C05}" srcOrd="0" destOrd="0" presId="urn:microsoft.com/office/officeart/2005/8/layout/vList2"/>
    <dgm:cxn modelId="{E94A0BF5-F819-4232-8FEE-EF877048FAAE}" type="presOf" srcId="{27F9449A-826E-4A63-A21B-5D2CA65620BC}" destId="{90B7061B-26D0-4B21-BE95-930F09C7FC56}" srcOrd="0" destOrd="0" presId="urn:microsoft.com/office/officeart/2005/8/layout/vList2"/>
    <dgm:cxn modelId="{711D148A-A86C-4376-B199-D720BA993F05}" type="presParOf" srcId="{A31D77DC-A7BA-4928-9403-F3F46AF7A2E5}" destId="{80FF9F7F-1124-498B-AAB6-1E76CE73EE08}" srcOrd="0" destOrd="0" presId="urn:microsoft.com/office/officeart/2005/8/layout/vList2"/>
    <dgm:cxn modelId="{EED5546F-E553-4D03-A1B8-241E277E8978}" type="presParOf" srcId="{A31D77DC-A7BA-4928-9403-F3F46AF7A2E5}" destId="{D99C4D6B-397F-47EE-A527-8DD15E9C8E51}" srcOrd="1" destOrd="0" presId="urn:microsoft.com/office/officeart/2005/8/layout/vList2"/>
    <dgm:cxn modelId="{EEC6724A-16AB-41C4-B7CA-36BC23013F2D}" type="presParOf" srcId="{A31D77DC-A7BA-4928-9403-F3F46AF7A2E5}" destId="{83A52FCA-5E0F-4BCF-9DBF-0FB126BA965D}" srcOrd="2" destOrd="0" presId="urn:microsoft.com/office/officeart/2005/8/layout/vList2"/>
    <dgm:cxn modelId="{BAB3177B-1CF0-494A-8D93-A172649DF908}" type="presParOf" srcId="{A31D77DC-A7BA-4928-9403-F3F46AF7A2E5}" destId="{4B3EEFBF-C64C-4975-A33A-A9A8EAB15A74}" srcOrd="3" destOrd="0" presId="urn:microsoft.com/office/officeart/2005/8/layout/vList2"/>
    <dgm:cxn modelId="{3549701E-6604-44C2-85D7-5354BC7729EF}" type="presParOf" srcId="{A31D77DC-A7BA-4928-9403-F3F46AF7A2E5}" destId="{90B7061B-26D0-4B21-BE95-930F09C7FC56}" srcOrd="4" destOrd="0" presId="urn:microsoft.com/office/officeart/2005/8/layout/vList2"/>
    <dgm:cxn modelId="{D9039161-0198-4350-B8BF-199C70680A22}" type="presParOf" srcId="{A31D77DC-A7BA-4928-9403-F3F46AF7A2E5}" destId="{1F1970A5-46B1-4754-B141-46FA98E7E8C3}" srcOrd="5" destOrd="0" presId="urn:microsoft.com/office/officeart/2005/8/layout/vList2"/>
    <dgm:cxn modelId="{E4A90DB1-BD67-4793-9084-82C2804DE50F}" type="presParOf" srcId="{A31D77DC-A7BA-4928-9403-F3F46AF7A2E5}" destId="{BE7F8E2D-BD9E-4357-AC76-274BCA069C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F9F7F-1124-498B-AAB6-1E76CE73EE08}">
      <dsp:nvSpPr>
        <dsp:cNvPr id="0" name=""/>
        <dsp:cNvSpPr/>
      </dsp:nvSpPr>
      <dsp:spPr>
        <a:xfrm>
          <a:off x="0" y="28989"/>
          <a:ext cx="8596668" cy="8353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Quiz składa się z      pytań i jest skierowany do wszystkich uczestników wydarzenia</a:t>
          </a:r>
          <a:endParaRPr lang="en-US" sz="2100" b="1" kern="1200" dirty="0"/>
        </a:p>
      </dsp:txBody>
      <dsp:txXfrm>
        <a:off x="40780" y="69769"/>
        <a:ext cx="8515108" cy="753819"/>
      </dsp:txXfrm>
    </dsp:sp>
    <dsp:sp modelId="{83A52FCA-5E0F-4BCF-9DBF-0FB126BA965D}">
      <dsp:nvSpPr>
        <dsp:cNvPr id="0" name=""/>
        <dsp:cNvSpPr/>
      </dsp:nvSpPr>
      <dsp:spPr>
        <a:xfrm>
          <a:off x="0" y="924849"/>
          <a:ext cx="8596668" cy="835379"/>
        </a:xfrm>
        <a:prstGeom prst="roundRect">
          <a:avLst/>
        </a:prstGeom>
        <a:gradFill rotWithShape="0">
          <a:gsLst>
            <a:gs pos="0">
              <a:schemeClr val="accent2">
                <a:hueOff val="13013"/>
                <a:satOff val="-8959"/>
                <a:lumOff val="-2288"/>
                <a:alphaOff val="0"/>
                <a:tint val="98000"/>
                <a:lumMod val="114000"/>
              </a:schemeClr>
            </a:gs>
            <a:gs pos="100000">
              <a:schemeClr val="accent2">
                <a:hueOff val="13013"/>
                <a:satOff val="-8959"/>
                <a:lumOff val="-22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Pytania są zamknięte, jednokrotnego wyboru (z jedną poprawną odpowiedzią) </a:t>
          </a:r>
          <a:endParaRPr lang="en-US" sz="2100" b="1" kern="1200" dirty="0"/>
        </a:p>
      </dsp:txBody>
      <dsp:txXfrm>
        <a:off x="40780" y="965629"/>
        <a:ext cx="8515108" cy="753819"/>
      </dsp:txXfrm>
    </dsp:sp>
    <dsp:sp modelId="{90B7061B-26D0-4B21-BE95-930F09C7FC56}">
      <dsp:nvSpPr>
        <dsp:cNvPr id="0" name=""/>
        <dsp:cNvSpPr/>
      </dsp:nvSpPr>
      <dsp:spPr>
        <a:xfrm>
          <a:off x="0" y="1820709"/>
          <a:ext cx="8596668" cy="835379"/>
        </a:xfrm>
        <a:prstGeom prst="roundRect">
          <a:avLst/>
        </a:prstGeom>
        <a:gradFill rotWithShape="0">
          <a:gsLst>
            <a:gs pos="0">
              <a:schemeClr val="accent2">
                <a:hueOff val="26025"/>
                <a:satOff val="-17917"/>
                <a:lumOff val="-4575"/>
                <a:alphaOff val="0"/>
                <a:tint val="98000"/>
                <a:lumMod val="114000"/>
              </a:schemeClr>
            </a:gs>
            <a:gs pos="100000">
              <a:schemeClr val="accent2">
                <a:hueOff val="26025"/>
                <a:satOff val="-17917"/>
                <a:lumOff val="-457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Łącznie do zdobycia jest      punktów </a:t>
          </a:r>
          <a:endParaRPr lang="en-US" sz="2100" b="1" kern="1200" dirty="0"/>
        </a:p>
      </dsp:txBody>
      <dsp:txXfrm>
        <a:off x="40780" y="1861489"/>
        <a:ext cx="8515108" cy="753819"/>
      </dsp:txXfrm>
    </dsp:sp>
    <dsp:sp modelId="{BE7F8E2D-BD9E-4357-AC76-274BCA069C05}">
      <dsp:nvSpPr>
        <dsp:cNvPr id="0" name=""/>
        <dsp:cNvSpPr/>
      </dsp:nvSpPr>
      <dsp:spPr>
        <a:xfrm>
          <a:off x="0" y="2716569"/>
          <a:ext cx="8596668" cy="835379"/>
        </a:xfrm>
        <a:prstGeom prst="roundRect">
          <a:avLst/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tint val="98000"/>
                <a:lumMod val="114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W przypadku zdobycia takiej samej ilości punktów przez więcej niż jednego uczestnika nastąpi dogrywka</a:t>
          </a:r>
          <a:endParaRPr lang="en-US" sz="2100" b="1" kern="1200" dirty="0"/>
        </a:p>
      </dsp:txBody>
      <dsp:txXfrm>
        <a:off x="40780" y="2757349"/>
        <a:ext cx="8515108" cy="75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F9F7F-1124-498B-AAB6-1E76CE73EE08}">
      <dsp:nvSpPr>
        <dsp:cNvPr id="0" name=""/>
        <dsp:cNvSpPr/>
      </dsp:nvSpPr>
      <dsp:spPr>
        <a:xfrm>
          <a:off x="0" y="46876"/>
          <a:ext cx="10018367" cy="71505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Quiz składa się z 42 pytań i jest skierowany do wszystkich uczestników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4906" y="81782"/>
        <a:ext cx="9948555" cy="645240"/>
      </dsp:txXfrm>
    </dsp:sp>
    <dsp:sp modelId="{83A52FCA-5E0F-4BCF-9DBF-0FB126BA965D}">
      <dsp:nvSpPr>
        <dsp:cNvPr id="0" name=""/>
        <dsp:cNvSpPr/>
      </dsp:nvSpPr>
      <dsp:spPr>
        <a:xfrm>
          <a:off x="0" y="813769"/>
          <a:ext cx="10018367" cy="71505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Pytania są zamknięte, jednokrotnego wyboru (z jedną poprawną odpowiedzią)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4906" y="848675"/>
        <a:ext cx="9948555" cy="645240"/>
      </dsp:txXfrm>
    </dsp:sp>
    <dsp:sp modelId="{90B7061B-26D0-4B21-BE95-930F09C7FC56}">
      <dsp:nvSpPr>
        <dsp:cNvPr id="0" name=""/>
        <dsp:cNvSpPr/>
      </dsp:nvSpPr>
      <dsp:spPr>
        <a:xfrm>
          <a:off x="0" y="1580662"/>
          <a:ext cx="10018367" cy="71505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Łącznie do zdobycia są 42 punkty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4906" y="1615568"/>
        <a:ext cx="9948555" cy="645240"/>
      </dsp:txXfrm>
    </dsp:sp>
    <dsp:sp modelId="{BE7F8E2D-BD9E-4357-AC76-274BCA069C05}">
      <dsp:nvSpPr>
        <dsp:cNvPr id="0" name=""/>
        <dsp:cNvSpPr/>
      </dsp:nvSpPr>
      <dsp:spPr>
        <a:xfrm>
          <a:off x="0" y="2347554"/>
          <a:ext cx="10018367" cy="71505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bg1"/>
              </a:solidFill>
            </a:rPr>
            <a:t>W przypadku zdobycia takiej samej ilości punktów przez więcej niż jednego uczestnika nastąpi dogrywka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4906" y="2382460"/>
        <a:ext cx="9948555" cy="64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D788891-9A5B-4D39-9E24-A82F09128A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1A6C996-0B56-4C70-893A-593A22550D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8468F-543D-4162-B079-EF57F005E50F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3189381-7BB9-4F34-846A-5CAB31DAEC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Abcd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CEA75D-51BA-47B0-AEA7-3182BCE43D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35BEA-A146-4F71-9542-27B22FA0E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8896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4DA27-545B-4C93-BD88-E575E55A8411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Abcd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D86B5-E44C-440B-ABF3-41FC7CE12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5724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D0E5-4E08-4657-975A-EC563576B906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8EE1416-6AE6-4ACB-9712-6C278B5ABB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57" y="191110"/>
            <a:ext cx="2397108" cy="1826673"/>
          </a:xfrm>
          <a:prstGeom prst="rect">
            <a:avLst/>
          </a:prstGeom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87D88252-D4D9-4AE5-A9DF-66A09DCA28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3" y="4386160"/>
            <a:ext cx="2397108" cy="23971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18C305C-482A-4FEB-B4CD-02EEB20FA3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28" y="5682727"/>
            <a:ext cx="6794335" cy="11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1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1149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974098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73304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51987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24845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68249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0029-1A93-4B0F-A8F8-FCDE670A315D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987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6E2A-E0BB-4D7D-956E-18ACAB3D822E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7571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FE1C3A-2F7E-4106-8054-0A64A4C5A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94488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Zasady Quizu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4B643B-EE0A-4A46-A6EA-02F160EB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622-5725-4236-B216-376920EF615F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2EAD7D-7399-4A85-9A1D-1E0C250F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CA85E1-1D51-40EA-9AA6-F9B930F8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C8BF-A2C3-4EE4-9FCB-FA455234680B}" type="slidenum">
              <a:rPr lang="pl-PL" smtClean="0"/>
              <a:t>‹#›</a:t>
            </a:fld>
            <a:endParaRPr lang="pl-PL"/>
          </a:p>
        </p:txBody>
      </p:sp>
      <p:graphicFrame>
        <p:nvGraphicFramePr>
          <p:cNvPr id="7" name="Shape 239">
            <a:extLst>
              <a:ext uri="{FF2B5EF4-FFF2-40B4-BE49-F238E27FC236}">
                <a16:creationId xmlns:a16="http://schemas.microsoft.com/office/drawing/2014/main" id="{638A761A-2562-4742-A9FA-F1BB0E5EB9C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99029141"/>
              </p:ext>
            </p:extLst>
          </p:nvPr>
        </p:nvGraphicFramePr>
        <p:xfrm>
          <a:off x="677334" y="1930400"/>
          <a:ext cx="8596668" cy="358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5BBAE1E9-C533-428D-82E2-109C119BBB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57" y="191110"/>
            <a:ext cx="2397108" cy="1826673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E2FA743D-FABD-4A99-917B-CD84537D2DD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3" y="4386160"/>
            <a:ext cx="2397108" cy="239710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38DD9E-9464-42A1-8BE7-167E1481843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28" y="5682727"/>
            <a:ext cx="6794335" cy="1177648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943951C6-179B-463A-BE5F-5993077844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8218" y="2059565"/>
            <a:ext cx="1266038" cy="1155989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18</a:t>
            </a:r>
          </a:p>
        </p:txBody>
      </p:sp>
      <p:sp>
        <p:nvSpPr>
          <p:cNvPr id="15" name="Symbol zastępczy tekstu 11">
            <a:extLst>
              <a:ext uri="{FF2B5EF4-FFF2-40B4-BE49-F238E27FC236}">
                <a16:creationId xmlns:a16="http://schemas.microsoft.com/office/drawing/2014/main" id="{64581349-101D-4E5A-9BD8-343308C952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2408" y="3929553"/>
            <a:ext cx="1285434" cy="1155989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18</a:t>
            </a:r>
          </a:p>
        </p:txBody>
      </p:sp>
      <p:pic>
        <p:nvPicPr>
          <p:cNvPr id="13" name="Obraz 12" descr="Obraz zawierający mapa&#10;&#10;Opis wygenerowany automatycznie">
            <a:extLst>
              <a:ext uri="{FF2B5EF4-FFF2-40B4-BE49-F238E27FC236}">
                <a16:creationId xmlns:a16="http://schemas.microsoft.com/office/drawing/2014/main" id="{289FC974-6C19-48DE-A5B7-1C032D06E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39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D0E5-4E08-4657-975A-EC563576B906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0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8811535" cy="1985682"/>
          </a:xfrm>
        </p:spPr>
        <p:txBody>
          <a:bodyPr/>
          <a:lstStyle>
            <a:lvl1pPr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539999"/>
            <a:ext cx="8946541" cy="3016489"/>
          </a:xfrm>
        </p:spPr>
        <p:txBody>
          <a:bodyPr>
            <a:normAutofit/>
          </a:bodyPr>
          <a:lstStyle>
            <a:lvl1pPr marL="0" indent="0">
              <a:buSzPct val="150000"/>
              <a:buFont typeface="+mj-lt"/>
              <a:buNone/>
              <a:defRPr lang="pl-PL" sz="28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914400" indent="-457200">
              <a:buSzPct val="150000"/>
              <a:buFont typeface="+mj-lt"/>
              <a:buAutoNum type="arabicPeriod"/>
              <a:defRPr lang="pl-PL" sz="28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371600" indent="-457200">
              <a:buSzPct val="150000"/>
              <a:buFont typeface="+mj-lt"/>
              <a:buAutoNum type="arabicPeriod"/>
              <a:defRPr lang="pl-PL" sz="28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828800" indent="-457200">
              <a:buSzPct val="150000"/>
              <a:buFont typeface="+mj-lt"/>
              <a:buAutoNum type="arabicPeriod"/>
              <a:defRPr lang="pl-PL" sz="28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286000" indent="-457200">
              <a:buSzPct val="150000"/>
              <a:buFont typeface="+mj-lt"/>
              <a:buAutoNum type="arabicPeriod"/>
              <a:defRPr lang="en-US" sz="28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B4F00E3-6F9A-4490-BC91-ECC9BF676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57" y="191110"/>
            <a:ext cx="2397108" cy="182667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D3399B51-1693-4FBE-B615-91BA1EB49476}"/>
              </a:ext>
            </a:extLst>
          </p:cNvPr>
          <p:cNvSpPr/>
          <p:nvPr userDrawn="1"/>
        </p:nvSpPr>
        <p:spPr>
          <a:xfrm>
            <a:off x="0" y="5556488"/>
            <a:ext cx="12192000" cy="10640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9BFD53FC-C43F-45F4-B849-6DBD3924B9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24" y="4938475"/>
            <a:ext cx="2010247" cy="201024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2EB700A-D998-475F-9C74-487619C4A0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01" y="5632926"/>
            <a:ext cx="5697820" cy="9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6880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53DB75-B4FA-40FA-A35E-C08599C9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804A85-9256-4F72-B140-8C7C8FB52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D7E9A1-FF13-446C-9242-71F88760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C7C7-3E44-4ADF-91E3-01A26D9E12CD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AE0CC7-9ED8-4C9C-9968-9C7AF5C5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027667-C97B-4DFE-B711-9794A89D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1A21-DCB4-44C1-BF22-D9C84931E4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86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132A-9A83-47B5-BAB0-8ED514783E0A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36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99C0-5487-41CC-9AAE-32074EFC6A0D}" type="datetime1">
              <a:rPr lang="pl-PL" smtClean="0"/>
              <a:t>17.02.2022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37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9B58-4F1C-4F99-B607-DA8E784732FF}" type="datetime1">
              <a:rPr lang="pl-PL" smtClean="0"/>
              <a:t>17.02.2022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00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A814-4D0E-47DF-86C5-AA17D173A6D5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3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6459-03F1-4105-BE0A-204AC48E8641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26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0FA0-118E-446C-ADEA-11822DBD41DC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15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07754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pic>
        <p:nvPicPr>
          <p:cNvPr id="13" name="Obraz 12" descr="Obraz zawierający mapa&#10;&#10;Opis wygenerowany automatycznie">
            <a:extLst>
              <a:ext uri="{FF2B5EF4-FFF2-40B4-BE49-F238E27FC236}">
                <a16:creationId xmlns:a16="http://schemas.microsoft.com/office/drawing/2014/main" id="{67EFBD74-D0C7-4A91-A113-CECB555F5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59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3906" r:id="rId18"/>
    <p:sldLayoutId id="2147483760" r:id="rId19"/>
    <p:sldLayoutId id="2147484152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5CED52-C7D9-4850-A71F-AD9FD2D2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85" y="484558"/>
            <a:ext cx="8526924" cy="1654959"/>
          </a:xfrm>
        </p:spPr>
        <p:txBody>
          <a:bodyPr anchor="ctr">
            <a:noAutofit/>
          </a:bodyPr>
          <a:lstStyle/>
          <a:p>
            <a:pPr algn="ctr"/>
            <a:r>
              <a:rPr lang="pl-PL" sz="4000" b="1" dirty="0"/>
              <a:t>Quiz geograficzny</a:t>
            </a:r>
          </a:p>
        </p:txBody>
      </p:sp>
      <p:graphicFrame>
        <p:nvGraphicFramePr>
          <p:cNvPr id="8" name="Shape 239">
            <a:extLst>
              <a:ext uri="{FF2B5EF4-FFF2-40B4-BE49-F238E27FC236}">
                <a16:creationId xmlns:a16="http://schemas.microsoft.com/office/drawing/2014/main" id="{9C051088-7186-49BB-B49A-2F3C73F12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2756615"/>
              </p:ext>
            </p:extLst>
          </p:nvPr>
        </p:nvGraphicFramePr>
        <p:xfrm>
          <a:off x="1078719" y="2139518"/>
          <a:ext cx="10018367" cy="310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04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505709-7198-465C-8986-D9AA86A57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5/42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Wyżyna Wołyńska?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D174F8-9D84-446A-81D7-D21E5D3EF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Litwa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Estonia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Ukraina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Białoruś</a:t>
            </a:r>
          </a:p>
        </p:txBody>
      </p:sp>
    </p:spTree>
    <p:extLst>
      <p:ext uri="{BB962C8B-B14F-4D97-AF65-F5344CB8AC3E}">
        <p14:creationId xmlns:p14="http://schemas.microsoft.com/office/powerpoint/2010/main" val="115965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665AD6-4AD6-4609-B5C5-F7C3DB5E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5/42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Wyżyna Wołyńska?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C6D882-CBDC-4EE8-BB7E-760F140A3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Ukraina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9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29D8D7-2A26-44B4-898C-0E94422B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6/42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Helsinki są stolicą: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1D993F4-34A4-4294-8B6E-617AD47E9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Łotwy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Estonii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Szwecji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Finlandii</a:t>
            </a:r>
          </a:p>
        </p:txBody>
      </p:sp>
    </p:spTree>
    <p:extLst>
      <p:ext uri="{BB962C8B-B14F-4D97-AF65-F5344CB8AC3E}">
        <p14:creationId xmlns:p14="http://schemas.microsoft.com/office/powerpoint/2010/main" val="97111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EB8978-74DC-4FD7-AAD9-4AF5D577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6/42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Helsinki są stolicą: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3D150A-8516-4D2E-B0E5-E69DEF6D6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Finlandii</a:t>
            </a:r>
          </a:p>
        </p:txBody>
      </p:sp>
    </p:spTree>
    <p:extLst>
      <p:ext uri="{BB962C8B-B14F-4D97-AF65-F5344CB8AC3E}">
        <p14:creationId xmlns:p14="http://schemas.microsoft.com/office/powerpoint/2010/main" val="230280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2E35-9523-402E-A959-712D0CC11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7/42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Największe jezioro Europy to: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2D6F9A-19B4-48B4-A040-FA457CC2C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Bajkał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Onega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Ładoga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Wener</a:t>
            </a:r>
          </a:p>
        </p:txBody>
      </p:sp>
    </p:spTree>
    <p:extLst>
      <p:ext uri="{BB962C8B-B14F-4D97-AF65-F5344CB8AC3E}">
        <p14:creationId xmlns:p14="http://schemas.microsoft.com/office/powerpoint/2010/main" val="258482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D5D545-7C52-4743-AF7A-BF54B8BB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7/42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Największe jezioro Europy to: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1D7A46-E1E4-4360-9C22-B3F94B19C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Ładoga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2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A0AA8B-44FD-42FA-B8DD-1077F8B2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8/42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miasto Warna?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AAC97C-1832-4C14-B6C3-0F2ED089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w Rumunii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w Bułgarii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w Austrii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W Chorwacji</a:t>
            </a:r>
          </a:p>
        </p:txBody>
      </p:sp>
    </p:spTree>
    <p:extLst>
      <p:ext uri="{BB962C8B-B14F-4D97-AF65-F5344CB8AC3E}">
        <p14:creationId xmlns:p14="http://schemas.microsoft.com/office/powerpoint/2010/main" val="171535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DFE2BE-82EC-4BDB-9679-16820185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8/42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miasto Warna?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C45FDD-DDC9-467A-B5DB-C5568BA3E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Bułgarii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83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6EB331-6F91-4D53-8898-E6848E37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9/42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Które Państwo ma dostęp do Morza Czarnego?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A0D60A0-143E-4F11-890C-94CD7D045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Grecja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Białoruś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Ukraina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Finlandia</a:t>
            </a:r>
          </a:p>
        </p:txBody>
      </p:sp>
    </p:spTree>
    <p:extLst>
      <p:ext uri="{BB962C8B-B14F-4D97-AF65-F5344CB8AC3E}">
        <p14:creationId xmlns:p14="http://schemas.microsoft.com/office/powerpoint/2010/main" val="3326787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BEECDD-F8A2-472C-A9EF-A8ACA2B6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9/42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Które Państwo ma dostęp do Morza Czarnego?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1D71AA-92F1-4BD4-9572-3002E1994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Ukraina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6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15DBF6-EDA6-4592-88C7-8D89911D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Które państwo położone jest na dwóch kontynentach?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2705335-C8CB-41B8-A880-6047A9CDC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Grecja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Turcja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Rumunia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Włochy</a:t>
            </a:r>
          </a:p>
        </p:txBody>
      </p:sp>
    </p:spTree>
    <p:extLst>
      <p:ext uri="{BB962C8B-B14F-4D97-AF65-F5344CB8AC3E}">
        <p14:creationId xmlns:p14="http://schemas.microsoft.com/office/powerpoint/2010/main" val="2494607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D9F1E-A85B-4A11-8158-68CE432C0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10/42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Do jakiego państwa należą Wyspy Owcze?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95ED05-BC9E-4D0F-9547-2226E8A0A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Hiszpanii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Francji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Wielkiej Brytanii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Danii</a:t>
            </a:r>
          </a:p>
        </p:txBody>
      </p:sp>
    </p:spTree>
    <p:extLst>
      <p:ext uri="{BB962C8B-B14F-4D97-AF65-F5344CB8AC3E}">
        <p14:creationId xmlns:p14="http://schemas.microsoft.com/office/powerpoint/2010/main" val="1509168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11BC46-15B3-4D40-953E-8D99970D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10/42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Do jakiego państwa należą Wyspy Owcze?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F4E6D40-D598-44DF-B9BE-695939A42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Danii</a:t>
            </a:r>
          </a:p>
        </p:txBody>
      </p:sp>
    </p:spTree>
    <p:extLst>
      <p:ext uri="{BB962C8B-B14F-4D97-AF65-F5344CB8AC3E}">
        <p14:creationId xmlns:p14="http://schemas.microsoft.com/office/powerpoint/2010/main" val="2685086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EDAFE3-9E78-46AC-9DB6-B184DB105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11/42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Region Turyngia?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ED399D4-2AA2-46B6-BF55-8AACE3BD7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Włochy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Szwajcaria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Niemcy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Francja</a:t>
            </a:r>
          </a:p>
        </p:txBody>
      </p:sp>
    </p:spTree>
    <p:extLst>
      <p:ext uri="{BB962C8B-B14F-4D97-AF65-F5344CB8AC3E}">
        <p14:creationId xmlns:p14="http://schemas.microsoft.com/office/powerpoint/2010/main" val="1866406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CE25B4-448F-49AE-88B5-81440386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11/42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Region Turyngia?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03086A-BD6F-4040-A7B7-F8B16EF6B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Niemcy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65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3D56FB-30E0-45D8-A8AB-399AB91B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12/42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miasto Antwerpia?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ED2BC3-E8BB-462B-96B1-54C722783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w Belgii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w Holandii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We Francji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we Włoszech</a:t>
            </a:r>
          </a:p>
        </p:txBody>
      </p:sp>
    </p:spTree>
    <p:extLst>
      <p:ext uri="{BB962C8B-B14F-4D97-AF65-F5344CB8AC3E}">
        <p14:creationId xmlns:p14="http://schemas.microsoft.com/office/powerpoint/2010/main" val="2624851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085263-FD4A-4CE7-AC4F-1AB02B3A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12/42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miasto Antwerpia?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7D33D3-AF39-4E33-8529-DA6CDBD8A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Belgii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63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18E441-2D7C-4900-9DB6-AF774C31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13/42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Ile państw leży nad Morzem Bałtyckim?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A80EC72-09E3-449C-A0B5-608B78B98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7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9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12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15</a:t>
            </a:r>
          </a:p>
        </p:txBody>
      </p:sp>
    </p:spTree>
    <p:extLst>
      <p:ext uri="{BB962C8B-B14F-4D97-AF65-F5344CB8AC3E}">
        <p14:creationId xmlns:p14="http://schemas.microsoft.com/office/powerpoint/2010/main" val="1802042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226DA7-E5E8-43DC-80BF-7F734EBD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13/42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Ile państw leży nad Morzem Bałtyckim?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7E73D1-10D4-4A74-B1CB-0BB8BF552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9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97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64E2B2-F68B-4CC4-ADE3-728358D9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14/42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Gdzie znajdują się jedyne piaszczyste pustynie w Europie?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5DC75E-9266-424F-8126-E380A7263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w Estoniii Litwie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w Polsce i Hiszpanii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w Rumunii i Grecji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W Grecji i we Włoszech</a:t>
            </a:r>
          </a:p>
        </p:txBody>
      </p:sp>
    </p:spTree>
    <p:extLst>
      <p:ext uri="{BB962C8B-B14F-4D97-AF65-F5344CB8AC3E}">
        <p14:creationId xmlns:p14="http://schemas.microsoft.com/office/powerpoint/2010/main" val="2306619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72BF7-E3AA-4A14-A4F4-EA3360CDA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14/42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Gdzie znajdują się jedyne piaszczyste pustynie w Europie?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995442-41D9-4EDF-B03B-9F6CF2EAB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Polsce i Hiszpanii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5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B1B662-9138-4F14-B5A5-BD705C25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Które państwo położone jest na dwóch kontynentach?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31ACB09-1135-42ED-BC48-39B375DE1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Turcja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25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20E6F9-7EE3-4A2A-BAA0-E345FBDE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15/42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Region Zaporoże leży w państwie: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34599F9-4821-40BC-8F89-5D1D01E2F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Rosja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Łotwa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Ukraina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Litwa</a:t>
            </a:r>
          </a:p>
        </p:txBody>
      </p:sp>
    </p:spTree>
    <p:extLst>
      <p:ext uri="{BB962C8B-B14F-4D97-AF65-F5344CB8AC3E}">
        <p14:creationId xmlns:p14="http://schemas.microsoft.com/office/powerpoint/2010/main" val="3986709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C38968-D20F-416B-94B8-EF430CADF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15/42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Region Zaporoże leży w państwie: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94433F-0EFB-4FE2-9203-EF10BAC4F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Ukraina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64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D9F027-FF96-4876-B058-03E81F45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16/42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Hiszpania położona jest na: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6C75B6-1F46-418B-8AE4-FE7BEA1A0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Półwyspie Bałkańskim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Półwyspie Apenińskim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Półwyspie Skandynawskim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Półwyspie Iberyjskim</a:t>
            </a:r>
          </a:p>
        </p:txBody>
      </p:sp>
    </p:spTree>
    <p:extLst>
      <p:ext uri="{BB962C8B-B14F-4D97-AF65-F5344CB8AC3E}">
        <p14:creationId xmlns:p14="http://schemas.microsoft.com/office/powerpoint/2010/main" val="3828461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1BEBDE-BB48-445D-9AF2-3761937B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16/42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Hiszpania położona jest na: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C1B278-4BEB-4D54-98F4-406326E2B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Półwyspie Iberyjskim</a:t>
            </a:r>
          </a:p>
        </p:txBody>
      </p:sp>
    </p:spTree>
    <p:extLst>
      <p:ext uri="{BB962C8B-B14F-4D97-AF65-F5344CB8AC3E}">
        <p14:creationId xmlns:p14="http://schemas.microsoft.com/office/powerpoint/2010/main" val="1765482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7B9849-728D-4524-BAB3-378FC1E0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17/42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Największą wyspą Europy jest: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CC9D91C-023C-493E-9137-FE4B94634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Irlandia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Islandia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Wielka Brytania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Sycylia</a:t>
            </a:r>
          </a:p>
        </p:txBody>
      </p:sp>
    </p:spTree>
    <p:extLst>
      <p:ext uri="{BB962C8B-B14F-4D97-AF65-F5344CB8AC3E}">
        <p14:creationId xmlns:p14="http://schemas.microsoft.com/office/powerpoint/2010/main" val="876023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B4ECE8-1F86-4225-8A23-D12FE9E3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17/42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Największą wyspą Europy jest: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B614AE-D720-415E-9271-685E2E696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Wielka Brytania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8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22F6CF-011A-4944-94C6-C81ED334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18/42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Region Saksonia?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C686DB-B12D-414A-A098-0A6E8653A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Niemcy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Szwajcaria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Austria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Francja</a:t>
            </a:r>
          </a:p>
        </p:txBody>
      </p:sp>
    </p:spTree>
    <p:extLst>
      <p:ext uri="{BB962C8B-B14F-4D97-AF65-F5344CB8AC3E}">
        <p14:creationId xmlns:p14="http://schemas.microsoft.com/office/powerpoint/2010/main" val="927871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0838CE-C3FF-44C0-8AFE-250E97C1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18/42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Region Saksonia?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D7A832-AE35-439D-B7C3-34A299D51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Niemcy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05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27C156-2A32-484D-8886-BC362BE2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19/42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Region Siedmiogród (Transylwania)?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E0E0FD-5256-4FF8-9226-D293A40A7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Serbia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Albania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Rumunia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Holandia</a:t>
            </a:r>
          </a:p>
        </p:txBody>
      </p:sp>
    </p:spTree>
    <p:extLst>
      <p:ext uri="{BB962C8B-B14F-4D97-AF65-F5344CB8AC3E}">
        <p14:creationId xmlns:p14="http://schemas.microsoft.com/office/powerpoint/2010/main" val="1088115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AFCD54-8176-43B3-A280-DC1A22B4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19/42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Region Siedmiogród (Transylwania)?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5B4762-9B86-4280-98C6-A14F926E0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Rumunia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2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77A85F-C03E-4F10-A859-7FE79AC35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Na ile państw rozpadła się Jugosławia?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14BF81-9CC1-46C3-82CE-A0768AF9F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5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4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13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9</a:t>
            </a:r>
          </a:p>
        </p:txBody>
      </p:sp>
    </p:spTree>
    <p:extLst>
      <p:ext uri="{BB962C8B-B14F-4D97-AF65-F5344CB8AC3E}">
        <p14:creationId xmlns:p14="http://schemas.microsoft.com/office/powerpoint/2010/main" val="2758609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5D210F-192D-4D83-BE30-1CED11C2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20/42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Jakie państwo w Europie jest największe?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EF1843-FCE5-4ED8-8D4B-3EB43CDBA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Rosja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Hiszpania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Ukraina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Kazachstan</a:t>
            </a:r>
          </a:p>
        </p:txBody>
      </p:sp>
    </p:spTree>
    <p:extLst>
      <p:ext uri="{BB962C8B-B14F-4D97-AF65-F5344CB8AC3E}">
        <p14:creationId xmlns:p14="http://schemas.microsoft.com/office/powerpoint/2010/main" val="2582247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4DA634-751D-47C7-9170-D228BEF93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20/42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Jakie państwo w Europie jest największe?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4C2024-54A9-4A60-81CC-55F1417D5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Rosja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86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9CEDB5-A161-4282-B3F1-78EE67A12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21/42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Jaki kraj nazywa się Zieloną Szmaragdową Wyspą?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50A0B8-89C4-4C34-9AC8-57ABA6261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Islandię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lrlandię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Wielką Brytanię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Szkocję</a:t>
            </a:r>
          </a:p>
        </p:txBody>
      </p:sp>
    </p:spTree>
    <p:extLst>
      <p:ext uri="{BB962C8B-B14F-4D97-AF65-F5344CB8AC3E}">
        <p14:creationId xmlns:p14="http://schemas.microsoft.com/office/powerpoint/2010/main" val="2506619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3A93E6-9DA9-4F7D-9A65-66AE9150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21/42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Jaki kraj nazywa się Zieloną Szmaragdową Wyspą?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D82C22-B546-466B-B14B-54084E2B8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lrlandię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10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11DB49-47E9-4B52-A571-1D30621A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22/42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Gibraltar to terytorium zamorskie: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6DA34B-9BDA-46C6-95C4-AD312E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Wielkiej Brytanii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Francji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Hiszpanii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Włoch</a:t>
            </a:r>
          </a:p>
        </p:txBody>
      </p:sp>
    </p:spTree>
    <p:extLst>
      <p:ext uri="{BB962C8B-B14F-4D97-AF65-F5344CB8AC3E}">
        <p14:creationId xmlns:p14="http://schemas.microsoft.com/office/powerpoint/2010/main" val="3030061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FB17D5-BE84-48DA-A32A-59F13C8F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22/42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Gibraltar to terytorium zamorskie: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9BBA2D8-C3AD-4D9C-8BDA-E93D207A7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Wielkiej Brytanii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204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57AD8-269B-4C4F-8849-A27B8C2B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23/42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Nikozja jest stolicą: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1FF7AE-31F5-4573-ADF7-B41F21625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Bułgarii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Rumunii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Grecji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Cypru</a:t>
            </a:r>
          </a:p>
        </p:txBody>
      </p:sp>
    </p:spTree>
    <p:extLst>
      <p:ext uri="{BB962C8B-B14F-4D97-AF65-F5344CB8AC3E}">
        <p14:creationId xmlns:p14="http://schemas.microsoft.com/office/powerpoint/2010/main" val="34591315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D090A9-F4E7-497F-848A-A00AE07C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23/42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Nikozja jest stolicą: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349E27-7361-42EF-963F-E761E7F2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Cypru</a:t>
            </a:r>
          </a:p>
        </p:txBody>
      </p:sp>
    </p:spTree>
    <p:extLst>
      <p:ext uri="{BB962C8B-B14F-4D97-AF65-F5344CB8AC3E}">
        <p14:creationId xmlns:p14="http://schemas.microsoft.com/office/powerpoint/2010/main" val="1396193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E813B-39B2-4761-AF81-C47C490D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24/42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Wybrzeże dalmatyńskie występuje: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F370C8-EEF3-437D-BE1B-E4448A43D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w Chorwacji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w Grecji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w Turcji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Serbii</a:t>
            </a:r>
          </a:p>
        </p:txBody>
      </p:sp>
    </p:spTree>
    <p:extLst>
      <p:ext uri="{BB962C8B-B14F-4D97-AF65-F5344CB8AC3E}">
        <p14:creationId xmlns:p14="http://schemas.microsoft.com/office/powerpoint/2010/main" val="1518272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940CB9-79F4-43D8-802A-6886EBC54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24/42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Wybrzeże dalmatyńskie występuje: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B6C890-1C94-4480-92BF-79BF8BE02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Chorwacji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8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DF0370-98CC-4929-AAA6-45AA4608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Na ile państw rozpadła się Jugosławia?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69211D-B6FA-4AEE-9092-AB3ECB4F5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5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283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661AAF-3DA5-4D5B-BBE0-CFE05910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25/42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Jakie kraje łączy Eurotunel?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8DDF09-AEA1-4BB2-961F-ADD572389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Polskę i Niemcy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Polskę i Rosję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Czechy i Słowację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Anglię i Francję</a:t>
            </a:r>
          </a:p>
        </p:txBody>
      </p:sp>
    </p:spTree>
    <p:extLst>
      <p:ext uri="{BB962C8B-B14F-4D97-AF65-F5344CB8AC3E}">
        <p14:creationId xmlns:p14="http://schemas.microsoft.com/office/powerpoint/2010/main" val="33321758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42EC6F-D3CE-477E-8E2C-BACADA21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25/42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Jakie kraje łączy Eurotunel?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5ADC9F-424E-4B35-8A2E-69348A6D8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Anglię i Francję</a:t>
            </a:r>
          </a:p>
        </p:txBody>
      </p:sp>
    </p:spTree>
    <p:extLst>
      <p:ext uri="{BB962C8B-B14F-4D97-AF65-F5344CB8AC3E}">
        <p14:creationId xmlns:p14="http://schemas.microsoft.com/office/powerpoint/2010/main" val="10662163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ADFD50-30AE-4B4E-9D3A-798358B1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26/42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Które z tych miast nie leży w Austrii?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C58C00E-147E-49B9-9D2B-70801F033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Wiedeń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Graz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Linz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Hamburg</a:t>
            </a:r>
          </a:p>
        </p:txBody>
      </p:sp>
    </p:spTree>
    <p:extLst>
      <p:ext uri="{BB962C8B-B14F-4D97-AF65-F5344CB8AC3E}">
        <p14:creationId xmlns:p14="http://schemas.microsoft.com/office/powerpoint/2010/main" val="12762638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98E698-D297-4C2C-BDEC-74E87109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26/42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Które z tych miast nie leży w Austrii?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FB49A1-16A7-4C35-98B0-6C95A724C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Hamburg</a:t>
            </a:r>
          </a:p>
        </p:txBody>
      </p:sp>
    </p:spTree>
    <p:extLst>
      <p:ext uri="{BB962C8B-B14F-4D97-AF65-F5344CB8AC3E}">
        <p14:creationId xmlns:p14="http://schemas.microsoft.com/office/powerpoint/2010/main" val="962666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505C52-3534-47F9-B024-1954EEC7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27/42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Która rzeka tworzy największa deltę w Europie?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C2C732A-33D9-4D20-8FAB-74EDD5534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Wołga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Dunaj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Wisła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Dniepr</a:t>
            </a:r>
          </a:p>
        </p:txBody>
      </p:sp>
    </p:spTree>
    <p:extLst>
      <p:ext uri="{BB962C8B-B14F-4D97-AF65-F5344CB8AC3E}">
        <p14:creationId xmlns:p14="http://schemas.microsoft.com/office/powerpoint/2010/main" val="37697012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4C2338-D40F-4EE3-9122-DC4E0487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27/42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Która rzeka tworzy największa deltę w Europie?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90FBEE-759D-45B5-BBAB-5D57A436C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Wołga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678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323C5F-6372-40FD-86D6-D3D67C58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28/42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Stolicą Chorwacji jest: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5004B6-C1AD-4BE4-AFD1-E2F325C35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Belgrad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Skopje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Zagrzeb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Pula</a:t>
            </a:r>
          </a:p>
        </p:txBody>
      </p:sp>
    </p:spTree>
    <p:extLst>
      <p:ext uri="{BB962C8B-B14F-4D97-AF65-F5344CB8AC3E}">
        <p14:creationId xmlns:p14="http://schemas.microsoft.com/office/powerpoint/2010/main" val="33632698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6D33F4-642B-497D-B47E-D735795E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28/42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Stolicą Chorwacji jest: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DC45FA-6516-470E-A8FB-EB0094275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Zagrzeb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863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2BC963-46B7-4CF5-89CF-DA7694CA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29/42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Najdłuższą rzeka Europy jest: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610A40-7E4A-4085-BF1A-DADBD486C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Ural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Dunaj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Wołga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Dniepr</a:t>
            </a:r>
          </a:p>
        </p:txBody>
      </p:sp>
    </p:spTree>
    <p:extLst>
      <p:ext uri="{BB962C8B-B14F-4D97-AF65-F5344CB8AC3E}">
        <p14:creationId xmlns:p14="http://schemas.microsoft.com/office/powerpoint/2010/main" val="30486990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DF22F2-FBEC-40BC-BDD4-1F0A55BB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29/42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Najdłuższą rzeka Europy jest: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933531-E8FB-4037-8F89-C625908B2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Wołga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2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D496D2-68E0-4399-B364-C2B2BCAF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Które państwo zabrało morzu połowę swojego obszaru?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62C0C3-1CDF-4CDD-A038-AE244051D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Holandia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Niemcy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Dania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Grecja</a:t>
            </a:r>
          </a:p>
        </p:txBody>
      </p:sp>
    </p:spTree>
    <p:extLst>
      <p:ext uri="{BB962C8B-B14F-4D97-AF65-F5344CB8AC3E}">
        <p14:creationId xmlns:p14="http://schemas.microsoft.com/office/powerpoint/2010/main" val="3201667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896394-EFDC-4366-A256-403E6BAF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30/42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Wyspa europejska z wulkanami i gejzerami to: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77F9A95-2C98-45F6-A57E-5C96BFBF6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Irlandia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Islandia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Kreta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Sycylia</a:t>
            </a:r>
          </a:p>
        </p:txBody>
      </p:sp>
    </p:spTree>
    <p:extLst>
      <p:ext uri="{BB962C8B-B14F-4D97-AF65-F5344CB8AC3E}">
        <p14:creationId xmlns:p14="http://schemas.microsoft.com/office/powerpoint/2010/main" val="9925534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1C9537-B3CA-47CE-81D3-E44B7798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30/42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Wyspa europejska z wulkanami i gejzerami to: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D539F6-8220-4947-BC83-1B4341312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Islandia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233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BB81B6-4B61-489F-8906-70247FE8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31/42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miasto Debreczyn?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AD1681-263B-4CB7-BB96-7287C94F4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w Czechach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na Węgrzech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w Słowacji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W Chorwacji</a:t>
            </a:r>
          </a:p>
        </p:txBody>
      </p:sp>
    </p:spTree>
    <p:extLst>
      <p:ext uri="{BB962C8B-B14F-4D97-AF65-F5344CB8AC3E}">
        <p14:creationId xmlns:p14="http://schemas.microsoft.com/office/powerpoint/2010/main" val="27402145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F719F-D0FC-45E6-9716-7D49F709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31/42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miasto Debreczyn?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18785DD-8070-4BF0-B250-1A644FE98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na Węgrzech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730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857FDC-CEE9-488C-AB2B-BF7CD266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32/42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miasto Split?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89DC49A-0331-44DA-9537-45AEA9BA0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w Chorwacji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w Serbii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w Słowenii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w Słowenii</a:t>
            </a:r>
          </a:p>
        </p:txBody>
      </p:sp>
    </p:spTree>
    <p:extLst>
      <p:ext uri="{BB962C8B-B14F-4D97-AF65-F5344CB8AC3E}">
        <p14:creationId xmlns:p14="http://schemas.microsoft.com/office/powerpoint/2010/main" val="34654166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75E8B3-C01D-47F9-A387-7C5C8CE7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32/42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miasto Split?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92B538-3275-4DCA-9609-5493C5EB5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Chorwacji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152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43F743-EE31-4A86-BAF5-B6CED0C7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33/42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Podgorica jest stolicą: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16521F-203A-406B-884F-9C0250155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Słowenii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Chorwacji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Czarnogóry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Węgier</a:t>
            </a:r>
          </a:p>
        </p:txBody>
      </p:sp>
    </p:spTree>
    <p:extLst>
      <p:ext uri="{BB962C8B-B14F-4D97-AF65-F5344CB8AC3E}">
        <p14:creationId xmlns:p14="http://schemas.microsoft.com/office/powerpoint/2010/main" val="24905271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22BEF-61D8-4D39-8404-9AFFC933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33/42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Podgorica jest stolicą: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F7FF8C-2BF5-4EBE-A893-ECAABEABC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Czarnogóry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702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83A070-ACB6-429A-B96E-013C484F9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34/42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Wschodnie krańce Europy zamykają góry: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A32213-C5CA-4A9C-8BB3-54F757AC1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Dynarskie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Apeniny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Ural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Alpy</a:t>
            </a:r>
          </a:p>
        </p:txBody>
      </p:sp>
    </p:spTree>
    <p:extLst>
      <p:ext uri="{BB962C8B-B14F-4D97-AF65-F5344CB8AC3E}">
        <p14:creationId xmlns:p14="http://schemas.microsoft.com/office/powerpoint/2010/main" val="8367617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CA8162-302A-4C73-B019-BD56DCC3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34/42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Wschodnie krańce Europy zamykają góry: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6009BE-60F1-4026-9E31-980CA70F1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Ural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4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D671D7-B944-40C1-A611-358B19CB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Które państwo zabrało morzu połowę swojego obszaru?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CD7C5F-6B23-4485-9BE8-526228307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Holandia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553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896333-2413-44AD-B111-02C60CB6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35/42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Obszar stepowy występujący na Węgrzech to: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56E705-F822-466F-BDC2-9E647ABD3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pampa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preria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puszta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campo</a:t>
            </a:r>
          </a:p>
        </p:txBody>
      </p:sp>
    </p:spTree>
    <p:extLst>
      <p:ext uri="{BB962C8B-B14F-4D97-AF65-F5344CB8AC3E}">
        <p14:creationId xmlns:p14="http://schemas.microsoft.com/office/powerpoint/2010/main" val="4538910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216754-6C0A-4824-BEA5-89FC4183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35/42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Obszar stepowy występujący na Węgrzech to: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E5C7431-EBB1-4AC2-B240-C8D7305EB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puszta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515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911845-0C11-42BC-B258-4C0EBBEA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36/42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Największą niziną Europy jest: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E05DBB-6265-4595-85CF-500F40A57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Nizina Padańska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Nizina Wschodnioeuropejska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Nizina Węgierska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Nizina Środkowoszkocka</a:t>
            </a:r>
          </a:p>
        </p:txBody>
      </p:sp>
    </p:spTree>
    <p:extLst>
      <p:ext uri="{BB962C8B-B14F-4D97-AF65-F5344CB8AC3E}">
        <p14:creationId xmlns:p14="http://schemas.microsoft.com/office/powerpoint/2010/main" val="21404221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630314-F547-42D7-8E48-6DE2C67E8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36/42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Największą niziną Europy jest: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CD2706-C916-4372-A379-A61044513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Nizina Wschodnioeuropejska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605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08149F-9655-465D-A64B-6315AA0B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37/42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Region Normandia?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014E23-C1C1-44E7-95E9-09A1CA0A4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Francja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Belgia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Holandia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Włochy</a:t>
            </a:r>
          </a:p>
        </p:txBody>
      </p:sp>
    </p:spTree>
    <p:extLst>
      <p:ext uri="{BB962C8B-B14F-4D97-AF65-F5344CB8AC3E}">
        <p14:creationId xmlns:p14="http://schemas.microsoft.com/office/powerpoint/2010/main" val="42752595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11BB2D-3D5F-4B0E-B84E-268476907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37/42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jakim państwie leży Region Normandia?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1A07D9-7CAD-4B50-810B-DB5BEC474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Francja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197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A43653-4A54-4F97-9AB6-2DD2B3AC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38/42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Stolicą Szwecji jest: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BD4C43-0901-4726-89EB-5210F6BC7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Oslo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Helsinki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Sztokholm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Malmö</a:t>
            </a:r>
          </a:p>
        </p:txBody>
      </p:sp>
    </p:spTree>
    <p:extLst>
      <p:ext uri="{BB962C8B-B14F-4D97-AF65-F5344CB8AC3E}">
        <p14:creationId xmlns:p14="http://schemas.microsoft.com/office/powerpoint/2010/main" val="21377771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F8556A-6D32-4376-AD60-D12579F2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38/42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Stolicą Szwecji jest: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164EA6A-3047-4B19-AF0D-367461672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Sztokholm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053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145B1D-69E3-4617-9F77-F72D0555A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39/42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Na północnych krańcach Europy dominuje klimat: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2E942E-EDE3-4D7E-AD1E-A35765528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okołobiegunowy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umiarkowany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podzwrotnikowy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zwrotnikowy</a:t>
            </a:r>
          </a:p>
        </p:txBody>
      </p:sp>
    </p:spTree>
    <p:extLst>
      <p:ext uri="{BB962C8B-B14F-4D97-AF65-F5344CB8AC3E}">
        <p14:creationId xmlns:p14="http://schemas.microsoft.com/office/powerpoint/2010/main" val="15561511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A6C27-A0D3-4945-BD15-649C2CEB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39/42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Na północnych krańcach Europy dominuje klimat: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585190-524D-4CA5-B0D8-01C792573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okołobiegunowy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9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8B4B22-F74F-4653-BDC9-24147F465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4/42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Gdzie w Europie możemy najczęściej oglądać zorze polarne?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5537F5-67E9-4EF7-960D-F08660810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w Norwegii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w Serbii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w Bułgarii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we Włoszech</a:t>
            </a:r>
          </a:p>
        </p:txBody>
      </p:sp>
    </p:spTree>
    <p:extLst>
      <p:ext uri="{BB962C8B-B14F-4D97-AF65-F5344CB8AC3E}">
        <p14:creationId xmlns:p14="http://schemas.microsoft.com/office/powerpoint/2010/main" val="38441082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46EB2A-F6F0-4FA5-863D-0D4EC014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40/42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Typ europejskiego wybrzeża powstałego z nanoszonego piasku to: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179A0A-AC45-4ADE-A00E-C5E33473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klifowe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wydmowe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fiordowe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limanowe</a:t>
            </a:r>
          </a:p>
        </p:txBody>
      </p:sp>
    </p:spTree>
    <p:extLst>
      <p:ext uri="{BB962C8B-B14F-4D97-AF65-F5344CB8AC3E}">
        <p14:creationId xmlns:p14="http://schemas.microsoft.com/office/powerpoint/2010/main" val="32634721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C2A645-85AD-4EF6-94B8-C53F804C1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40/42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Typ europejskiego wybrzeża powstałego z nanoszonego piasku to: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C768BB-2D77-47D5-8D79-E91808840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wydmowe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25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B11DBE-E44E-4258-BDB3-E3F375B5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41/42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Które europejskie państwo ma największą liczbę sąsiadów?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45CD0A-26C3-431D-B8AB-C6624026A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Polska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Austria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Serbia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Niemcy</a:t>
            </a:r>
          </a:p>
        </p:txBody>
      </p:sp>
    </p:spTree>
    <p:extLst>
      <p:ext uri="{BB962C8B-B14F-4D97-AF65-F5344CB8AC3E}">
        <p14:creationId xmlns:p14="http://schemas.microsoft.com/office/powerpoint/2010/main" val="10337112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A47F78-F67D-421B-8D69-EEB0C8C5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41/42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Które europejskie państwo ma największą liczbę sąsiadów?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8DCCB1-5B83-42B6-B5B8-70ABCF6BB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Niemcy</a:t>
            </a:r>
          </a:p>
        </p:txBody>
      </p:sp>
    </p:spTree>
    <p:extLst>
      <p:ext uri="{BB962C8B-B14F-4D97-AF65-F5344CB8AC3E}">
        <p14:creationId xmlns:p14="http://schemas.microsoft.com/office/powerpoint/2010/main" val="1458387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BA1F85-0A6B-48B7-9871-C1F29CE1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42/42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Geograficzny środek Europy znajduje się: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67E7E5-CC01-4E0D-8D87-FB3A5B907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w Wilnie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w Oslo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w Hadze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W Paryżu</a:t>
            </a:r>
          </a:p>
        </p:txBody>
      </p:sp>
    </p:spTree>
    <p:extLst>
      <p:ext uri="{BB962C8B-B14F-4D97-AF65-F5344CB8AC3E}">
        <p14:creationId xmlns:p14="http://schemas.microsoft.com/office/powerpoint/2010/main" val="35429778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A6D1D0-4414-436A-9D33-25B9BD61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42/42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Geograficzny środek Europy znajduje się: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85C20A-35AA-447C-B36F-65B403084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Wilnie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</a:p>
          <a:p>
            <a:pPr marR="0" lvl="0" rtl="0"/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3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20D8F-3A3B-4B29-9D7F-3102FCB1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pl-PL" b="1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Pytanie 	4/42</a:t>
            </a: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Gdzie w Europie możemy najczęściej oglądać zorze polarne?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A91238-1F74-4F0C-9AE5-C7508CE00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FFC000"/>
                </a:solidFill>
                <a:latin typeface="Times New Roman" panose="02020603050405020304" pitchFamily="18" charset="0"/>
              </a:rPr>
              <a:t>w Norwegii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F2F2F2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97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Pomarańczowy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1331</TotalTime>
  <Words>2311</Words>
  <Application>Microsoft Office PowerPoint</Application>
  <PresentationFormat>Panoramiczny</PresentationFormat>
  <Paragraphs>425</Paragraphs>
  <Slides>85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85</vt:i4>
      </vt:variant>
    </vt:vector>
  </HeadingPairs>
  <TitlesOfParts>
    <vt:vector size="91" baseType="lpstr">
      <vt:lpstr>Arial</vt:lpstr>
      <vt:lpstr>Calibri</vt:lpstr>
      <vt:lpstr>Century Gothic</vt:lpstr>
      <vt:lpstr>Times New Roman</vt:lpstr>
      <vt:lpstr>Wingdings 3</vt:lpstr>
      <vt:lpstr>Jon</vt:lpstr>
      <vt:lpstr>Quiz geograficzny</vt:lpstr>
      <vt:lpstr>Pytanie  1/42  Które państwo położone jest na dwóch kontynentach?</vt:lpstr>
      <vt:lpstr>Pytanie  1/42  Które państwo położone jest na dwóch kontynentach?</vt:lpstr>
      <vt:lpstr>Pytanie  2/42  Na ile państw rozpadła się Jugosławia?</vt:lpstr>
      <vt:lpstr>Pytanie  2/42  Na ile państw rozpadła się Jugosławia?</vt:lpstr>
      <vt:lpstr>Pytanie  3/42  Które państwo zabrało morzu połowę swojego obszaru?</vt:lpstr>
      <vt:lpstr>Pytanie  3/42  Które państwo zabrało morzu połowę swojego obszaru?</vt:lpstr>
      <vt:lpstr>Pytanie  4/42  Gdzie w Europie możemy najczęściej oglądać zorze polarne?</vt:lpstr>
      <vt:lpstr>Pytanie  4/42  Gdzie w Europie możemy najczęściej oglądać zorze polarne?</vt:lpstr>
      <vt:lpstr>Pytanie  5/42  W jakim państwie leży Wyżyna Wołyńska?</vt:lpstr>
      <vt:lpstr>Pytanie  5/42  W jakim państwie leży Wyżyna Wołyńska?</vt:lpstr>
      <vt:lpstr>Pytanie  6/42  Helsinki są stolicą:</vt:lpstr>
      <vt:lpstr>Pytanie  6/42  Helsinki są stolicą:</vt:lpstr>
      <vt:lpstr>Pytanie  7/42  Największe jezioro Europy to:</vt:lpstr>
      <vt:lpstr>Pytanie  7/42  Największe jezioro Europy to:</vt:lpstr>
      <vt:lpstr>Pytanie  8/42  W jakim państwie leży miasto Warna?</vt:lpstr>
      <vt:lpstr>Pytanie  8/42  W jakim państwie leży miasto Warna?</vt:lpstr>
      <vt:lpstr>Pytanie  9/42  Które Państwo ma dostęp do Morza Czarnego?</vt:lpstr>
      <vt:lpstr>Pytanie  9/42  Które Państwo ma dostęp do Morza Czarnego?</vt:lpstr>
      <vt:lpstr>Pytanie  10/42  Do jakiego państwa należą Wyspy Owcze?</vt:lpstr>
      <vt:lpstr>Pytanie  10/42  Do jakiego państwa należą Wyspy Owcze?</vt:lpstr>
      <vt:lpstr>Pytanie  11/42  W jakim państwie leży Region Turyngia?</vt:lpstr>
      <vt:lpstr>Pytanie  11/42  W jakim państwie leży Region Turyngia?</vt:lpstr>
      <vt:lpstr>Pytanie  12/42  W jakim państwie leży miasto Antwerpia?</vt:lpstr>
      <vt:lpstr>Pytanie  12/42  W jakim państwie leży miasto Antwerpia?</vt:lpstr>
      <vt:lpstr>Pytanie  13/42  Ile państw leży nad Morzem Bałtyckim?</vt:lpstr>
      <vt:lpstr>Pytanie  13/42  Ile państw leży nad Morzem Bałtyckim?</vt:lpstr>
      <vt:lpstr>Pytanie  14/42  Gdzie znajdują się jedyne piaszczyste pustynie w Europie?</vt:lpstr>
      <vt:lpstr>Pytanie  14/42  Gdzie znajdują się jedyne piaszczyste pustynie w Europie?</vt:lpstr>
      <vt:lpstr>Pytanie  15/42  Region Zaporoże leży w państwie:</vt:lpstr>
      <vt:lpstr>Pytanie  15/42  Region Zaporoże leży w państwie:</vt:lpstr>
      <vt:lpstr>Pytanie  16/42  Hiszpania położona jest na:</vt:lpstr>
      <vt:lpstr>Pytanie  16/42  Hiszpania położona jest na:</vt:lpstr>
      <vt:lpstr>Pytanie  17/42  Największą wyspą Europy jest:</vt:lpstr>
      <vt:lpstr>Pytanie  17/42  Największą wyspą Europy jest:</vt:lpstr>
      <vt:lpstr>Pytanie  18/42  W jakim państwie leży Region Saksonia?</vt:lpstr>
      <vt:lpstr>Pytanie  18/42  W jakim państwie leży Region Saksonia?</vt:lpstr>
      <vt:lpstr>Pytanie  19/42  W jakim państwie leży Region Siedmiogród (Transylwania)?</vt:lpstr>
      <vt:lpstr>Pytanie  19/42  W jakim państwie leży Region Siedmiogród (Transylwania)?</vt:lpstr>
      <vt:lpstr>Pytanie  20/42  Jakie państwo w Europie jest największe?</vt:lpstr>
      <vt:lpstr>Pytanie  20/42  Jakie państwo w Europie jest największe?</vt:lpstr>
      <vt:lpstr>Pytanie  21/42  Jaki kraj nazywa się Zieloną Szmaragdową Wyspą?</vt:lpstr>
      <vt:lpstr>Pytanie  21/42  Jaki kraj nazywa się Zieloną Szmaragdową Wyspą?</vt:lpstr>
      <vt:lpstr>Pytanie  22/42  Gibraltar to terytorium zamorskie:</vt:lpstr>
      <vt:lpstr>Pytanie  22/42  Gibraltar to terytorium zamorskie:</vt:lpstr>
      <vt:lpstr>Pytanie  23/42  Nikozja jest stolicą:</vt:lpstr>
      <vt:lpstr>Pytanie  23/42  Nikozja jest stolicą:</vt:lpstr>
      <vt:lpstr>Pytanie  24/42  Wybrzeże dalmatyńskie występuje:</vt:lpstr>
      <vt:lpstr>Pytanie  24/42  Wybrzeże dalmatyńskie występuje:</vt:lpstr>
      <vt:lpstr>Pytanie  25/42  Jakie kraje łączy Eurotunel?</vt:lpstr>
      <vt:lpstr>Pytanie  25/42  Jakie kraje łączy Eurotunel?</vt:lpstr>
      <vt:lpstr>Pytanie  26/42  Które z tych miast nie leży w Austrii?</vt:lpstr>
      <vt:lpstr>Pytanie  26/42  Które z tych miast nie leży w Austrii?</vt:lpstr>
      <vt:lpstr>Pytanie  27/42  Która rzeka tworzy największa deltę w Europie?</vt:lpstr>
      <vt:lpstr>Pytanie  27/42  Która rzeka tworzy największa deltę w Europie?</vt:lpstr>
      <vt:lpstr>Pytanie  28/42  Stolicą Chorwacji jest:</vt:lpstr>
      <vt:lpstr>Pytanie  28/42  Stolicą Chorwacji jest:</vt:lpstr>
      <vt:lpstr>Pytanie  29/42  Najdłuższą rzeka Europy jest:</vt:lpstr>
      <vt:lpstr>Pytanie  29/42  Najdłuższą rzeka Europy jest:</vt:lpstr>
      <vt:lpstr>Pytanie  30/42  Wyspa europejska z wulkanami i gejzerami to:</vt:lpstr>
      <vt:lpstr>Pytanie  30/42  Wyspa europejska z wulkanami i gejzerami to:</vt:lpstr>
      <vt:lpstr>Pytanie  31/42  W jakim państwie leży miasto Debreczyn?</vt:lpstr>
      <vt:lpstr>Pytanie  31/42  W jakim państwie leży miasto Debreczyn?</vt:lpstr>
      <vt:lpstr>Pytanie  32/42  W jakim państwie leży miasto Split?</vt:lpstr>
      <vt:lpstr>Pytanie  32/42  W jakim państwie leży miasto Split?</vt:lpstr>
      <vt:lpstr>Pytanie  33/42  Podgorica jest stolicą:</vt:lpstr>
      <vt:lpstr>Pytanie  33/42  Podgorica jest stolicą:</vt:lpstr>
      <vt:lpstr>Pytanie  34/42  Wschodnie krańce Europy zamykają góry:</vt:lpstr>
      <vt:lpstr>Pytanie  34/42  Wschodnie krańce Europy zamykają góry:</vt:lpstr>
      <vt:lpstr>Pytanie  35/42  Obszar stepowy występujący na Węgrzech to:</vt:lpstr>
      <vt:lpstr>Pytanie  35/42  Obszar stepowy występujący na Węgrzech to:</vt:lpstr>
      <vt:lpstr>Pytanie  36/42  Największą niziną Europy jest:</vt:lpstr>
      <vt:lpstr>Pytanie  36/42  Największą niziną Europy jest:</vt:lpstr>
      <vt:lpstr>Pytanie  37/42  W jakim państwie leży Region Normandia?</vt:lpstr>
      <vt:lpstr>Pytanie  37/42  W jakim państwie leży Region Normandia?</vt:lpstr>
      <vt:lpstr>Pytanie  38/42  Stolicą Szwecji jest:</vt:lpstr>
      <vt:lpstr>Pytanie  38/42  Stolicą Szwecji jest:</vt:lpstr>
      <vt:lpstr>Pytanie  39/42  Na północnych krańcach Europy dominuje klimat:</vt:lpstr>
      <vt:lpstr>Pytanie  39/42  Na północnych krańcach Europy dominuje klimat:</vt:lpstr>
      <vt:lpstr>Pytanie  40/42  Typ europejskiego wybrzeża powstałego z nanoszonego piasku to:</vt:lpstr>
      <vt:lpstr>Pytanie  40/42  Typ europejskiego wybrzeża powstałego z nanoszonego piasku to:</vt:lpstr>
      <vt:lpstr>Pytanie  41/42  Które europejskie państwo ma największą liczbę sąsiadów?</vt:lpstr>
      <vt:lpstr>Pytanie  41/42  Które europejskie państwo ma największą liczbę sąsiadów?</vt:lpstr>
      <vt:lpstr>Pytanie  42/42  Geograficzny środek Europy znajduje się:</vt:lpstr>
      <vt:lpstr>Pytanie  42/42  Geograficzny środek Europy znajduje się: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Jak nazywają się dwaj nierozłączni przyjaciele Simby? A. Timon i Pumba B. Simon i Rumba C. Limon i Bumba D. Pimon i Tumba</dc:title>
  <dc:creator>Andrzej Kasperkiewicz</dc:creator>
  <cp:lastModifiedBy>Andrzej Kasperkiewicz</cp:lastModifiedBy>
  <cp:revision>10</cp:revision>
  <dcterms:created xsi:type="dcterms:W3CDTF">2022-02-15T11:20:31Z</dcterms:created>
  <dcterms:modified xsi:type="dcterms:W3CDTF">2022-02-17T14:16:30Z</dcterms:modified>
</cp:coreProperties>
</file>